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197715-5087-42E3-BF42-28B0CFE5A10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DC473C9-36AE-434A-8927-8D8BA8410953}">
      <dgm:prSet/>
      <dgm:spPr/>
      <dgm:t>
        <a:bodyPr/>
        <a:lstStyle/>
        <a:p>
          <a:r>
            <a:rPr lang="en-US" b="1"/>
            <a:t>There exist so many ways to get to Jail, that it is by far the space most likely to be landed on.</a:t>
          </a:r>
          <a:endParaRPr lang="en-US"/>
        </a:p>
      </dgm:t>
    </dgm:pt>
    <dgm:pt modelId="{E505B2FD-5BA5-4484-B478-5CF5924DC8E9}" type="parTrans" cxnId="{E7BB9F33-8F38-4D27-B2A8-5A1D0F5E78E8}">
      <dgm:prSet/>
      <dgm:spPr/>
      <dgm:t>
        <a:bodyPr/>
        <a:lstStyle/>
        <a:p>
          <a:endParaRPr lang="en-US"/>
        </a:p>
      </dgm:t>
    </dgm:pt>
    <dgm:pt modelId="{326DF999-8983-4416-99D3-0D1EB4533F73}" type="sibTrans" cxnId="{E7BB9F33-8F38-4D27-B2A8-5A1D0F5E78E8}">
      <dgm:prSet/>
      <dgm:spPr/>
      <dgm:t>
        <a:bodyPr/>
        <a:lstStyle/>
        <a:p>
          <a:endParaRPr lang="en-US"/>
        </a:p>
      </dgm:t>
    </dgm:pt>
    <dgm:pt modelId="{17378456-BB6D-463F-920C-3F8E132575A2}">
      <dgm:prSet/>
      <dgm:spPr/>
      <dgm:t>
        <a:bodyPr/>
        <a:lstStyle/>
        <a:p>
          <a:r>
            <a:rPr lang="en-US" b="1"/>
            <a:t>The railroads and Boardwalk are the properties to aim for due to their high rent/cost ratio and high frequency.</a:t>
          </a:r>
          <a:endParaRPr lang="en-US"/>
        </a:p>
      </dgm:t>
    </dgm:pt>
    <dgm:pt modelId="{52297F17-9B6C-406A-84D3-E6B54D35FEA8}" type="parTrans" cxnId="{6AFBE12A-2246-432E-B389-EA21541C3942}">
      <dgm:prSet/>
      <dgm:spPr/>
      <dgm:t>
        <a:bodyPr/>
        <a:lstStyle/>
        <a:p>
          <a:endParaRPr lang="en-US"/>
        </a:p>
      </dgm:t>
    </dgm:pt>
    <dgm:pt modelId="{1F3F0308-7A1C-49DC-8FF1-FAB8FCD1F5AD}" type="sibTrans" cxnId="{6AFBE12A-2246-432E-B389-EA21541C3942}">
      <dgm:prSet/>
      <dgm:spPr/>
      <dgm:t>
        <a:bodyPr/>
        <a:lstStyle/>
        <a:p>
          <a:endParaRPr lang="en-US"/>
        </a:p>
      </dgm:t>
    </dgm:pt>
    <dgm:pt modelId="{9A397AFC-E94E-4FE4-9640-55B48DB5D358}">
      <dgm:prSet/>
      <dgm:spPr/>
      <dgm:t>
        <a:bodyPr/>
        <a:lstStyle/>
        <a:p>
          <a:r>
            <a:rPr lang="en-US" b="1"/>
            <a:t>While more expensive properties put the players at risk, they are also more profitable in the long run.</a:t>
          </a:r>
          <a:endParaRPr lang="en-US"/>
        </a:p>
      </dgm:t>
    </dgm:pt>
    <dgm:pt modelId="{8EDE1D79-4584-4D65-B1B0-27578A3A672B}" type="parTrans" cxnId="{E345F430-A289-47E0-98E5-0D27260AAF73}">
      <dgm:prSet/>
      <dgm:spPr/>
      <dgm:t>
        <a:bodyPr/>
        <a:lstStyle/>
        <a:p>
          <a:endParaRPr lang="en-US"/>
        </a:p>
      </dgm:t>
    </dgm:pt>
    <dgm:pt modelId="{5C9A14BA-2F18-4496-89A3-F4956474FAD5}" type="sibTrans" cxnId="{E345F430-A289-47E0-98E5-0D27260AAF73}">
      <dgm:prSet/>
      <dgm:spPr/>
      <dgm:t>
        <a:bodyPr/>
        <a:lstStyle/>
        <a:p>
          <a:endParaRPr lang="en-US"/>
        </a:p>
      </dgm:t>
    </dgm:pt>
    <dgm:pt modelId="{0D7330F4-7400-4DBD-8D14-44AEAF2C4DD7}">
      <dgm:prSet/>
      <dgm:spPr/>
      <dgm:t>
        <a:bodyPr/>
        <a:lstStyle/>
        <a:p>
          <a:r>
            <a:rPr lang="en-US" b="1"/>
            <a:t>But the most significant insight is that: The network formed between the spaces on the board are largely uniform and conform to the probability distributions given the game rules, when played for a reasonably long time.</a:t>
          </a:r>
          <a:endParaRPr lang="en-US"/>
        </a:p>
      </dgm:t>
    </dgm:pt>
    <dgm:pt modelId="{7FE3560E-0396-436D-88CD-F6670BF45A8F}" type="parTrans" cxnId="{11D4B7F5-B9AA-46F8-8C0C-D06ECADA21D8}">
      <dgm:prSet/>
      <dgm:spPr/>
      <dgm:t>
        <a:bodyPr/>
        <a:lstStyle/>
        <a:p>
          <a:endParaRPr lang="en-US"/>
        </a:p>
      </dgm:t>
    </dgm:pt>
    <dgm:pt modelId="{1984E097-E420-477C-AA57-785697226657}" type="sibTrans" cxnId="{11D4B7F5-B9AA-46F8-8C0C-D06ECADA21D8}">
      <dgm:prSet/>
      <dgm:spPr/>
      <dgm:t>
        <a:bodyPr/>
        <a:lstStyle/>
        <a:p>
          <a:endParaRPr lang="en-US"/>
        </a:p>
      </dgm:t>
    </dgm:pt>
    <dgm:pt modelId="{8319E094-602C-4CC6-816F-0388B5BC8C59}" type="pres">
      <dgm:prSet presAssocID="{5A197715-5087-42E3-BF42-28B0CFE5A100}" presName="vert0" presStyleCnt="0">
        <dgm:presLayoutVars>
          <dgm:dir/>
          <dgm:animOne val="branch"/>
          <dgm:animLvl val="lvl"/>
        </dgm:presLayoutVars>
      </dgm:prSet>
      <dgm:spPr/>
    </dgm:pt>
    <dgm:pt modelId="{D11EE84F-3DE3-4229-A1C2-DF7051A3E12D}" type="pres">
      <dgm:prSet presAssocID="{BDC473C9-36AE-434A-8927-8D8BA8410953}" presName="thickLine" presStyleLbl="alignNode1" presStyleIdx="0" presStyleCnt="4"/>
      <dgm:spPr/>
    </dgm:pt>
    <dgm:pt modelId="{B2F6932A-ABEA-49DB-9C1B-9569D2FBEE7C}" type="pres">
      <dgm:prSet presAssocID="{BDC473C9-36AE-434A-8927-8D8BA8410953}" presName="horz1" presStyleCnt="0"/>
      <dgm:spPr/>
    </dgm:pt>
    <dgm:pt modelId="{453030C4-F525-4041-9760-AA0C3CEFFB35}" type="pres">
      <dgm:prSet presAssocID="{BDC473C9-36AE-434A-8927-8D8BA8410953}" presName="tx1" presStyleLbl="revTx" presStyleIdx="0" presStyleCnt="4"/>
      <dgm:spPr/>
    </dgm:pt>
    <dgm:pt modelId="{B962C3A3-AEFA-425D-9758-63CD19AAD81F}" type="pres">
      <dgm:prSet presAssocID="{BDC473C9-36AE-434A-8927-8D8BA8410953}" presName="vert1" presStyleCnt="0"/>
      <dgm:spPr/>
    </dgm:pt>
    <dgm:pt modelId="{D5D0A656-BF9B-4B08-B37C-83E4BB51DFDB}" type="pres">
      <dgm:prSet presAssocID="{17378456-BB6D-463F-920C-3F8E132575A2}" presName="thickLine" presStyleLbl="alignNode1" presStyleIdx="1" presStyleCnt="4"/>
      <dgm:spPr/>
    </dgm:pt>
    <dgm:pt modelId="{FFD8F0B6-6506-4577-BF0C-46C616156041}" type="pres">
      <dgm:prSet presAssocID="{17378456-BB6D-463F-920C-3F8E132575A2}" presName="horz1" presStyleCnt="0"/>
      <dgm:spPr/>
    </dgm:pt>
    <dgm:pt modelId="{D144979B-1A3A-4B1E-80F6-32B2FBBC36DA}" type="pres">
      <dgm:prSet presAssocID="{17378456-BB6D-463F-920C-3F8E132575A2}" presName="tx1" presStyleLbl="revTx" presStyleIdx="1" presStyleCnt="4"/>
      <dgm:spPr/>
    </dgm:pt>
    <dgm:pt modelId="{CB502309-B662-44A7-A7FA-F3C77AAE2122}" type="pres">
      <dgm:prSet presAssocID="{17378456-BB6D-463F-920C-3F8E132575A2}" presName="vert1" presStyleCnt="0"/>
      <dgm:spPr/>
    </dgm:pt>
    <dgm:pt modelId="{11ECA257-B208-4AC9-A13C-B6076CE4B53E}" type="pres">
      <dgm:prSet presAssocID="{9A397AFC-E94E-4FE4-9640-55B48DB5D358}" presName="thickLine" presStyleLbl="alignNode1" presStyleIdx="2" presStyleCnt="4"/>
      <dgm:spPr/>
    </dgm:pt>
    <dgm:pt modelId="{F41A8889-AE38-4BDC-8F16-34DB5E2E27C3}" type="pres">
      <dgm:prSet presAssocID="{9A397AFC-E94E-4FE4-9640-55B48DB5D358}" presName="horz1" presStyleCnt="0"/>
      <dgm:spPr/>
    </dgm:pt>
    <dgm:pt modelId="{A358DD3F-3C52-444B-988D-394B9BE4A5B5}" type="pres">
      <dgm:prSet presAssocID="{9A397AFC-E94E-4FE4-9640-55B48DB5D358}" presName="tx1" presStyleLbl="revTx" presStyleIdx="2" presStyleCnt="4"/>
      <dgm:spPr/>
    </dgm:pt>
    <dgm:pt modelId="{D758C7E4-5A2F-4B93-83BF-A54D9CC45799}" type="pres">
      <dgm:prSet presAssocID="{9A397AFC-E94E-4FE4-9640-55B48DB5D358}" presName="vert1" presStyleCnt="0"/>
      <dgm:spPr/>
    </dgm:pt>
    <dgm:pt modelId="{43648E1D-7881-48D5-9190-2F5442336D7B}" type="pres">
      <dgm:prSet presAssocID="{0D7330F4-7400-4DBD-8D14-44AEAF2C4DD7}" presName="thickLine" presStyleLbl="alignNode1" presStyleIdx="3" presStyleCnt="4"/>
      <dgm:spPr/>
    </dgm:pt>
    <dgm:pt modelId="{D646DD16-F069-40A6-9C60-382A82A6108C}" type="pres">
      <dgm:prSet presAssocID="{0D7330F4-7400-4DBD-8D14-44AEAF2C4DD7}" presName="horz1" presStyleCnt="0"/>
      <dgm:spPr/>
    </dgm:pt>
    <dgm:pt modelId="{93EE8A32-5504-4D70-B3B1-785E46FC6124}" type="pres">
      <dgm:prSet presAssocID="{0D7330F4-7400-4DBD-8D14-44AEAF2C4DD7}" presName="tx1" presStyleLbl="revTx" presStyleIdx="3" presStyleCnt="4"/>
      <dgm:spPr/>
    </dgm:pt>
    <dgm:pt modelId="{365A58A4-5654-4CAF-9C38-2E3DA0DC405A}" type="pres">
      <dgm:prSet presAssocID="{0D7330F4-7400-4DBD-8D14-44AEAF2C4DD7}" presName="vert1" presStyleCnt="0"/>
      <dgm:spPr/>
    </dgm:pt>
  </dgm:ptLst>
  <dgm:cxnLst>
    <dgm:cxn modelId="{D8239811-895A-4935-AF68-1DDB73BF616A}" type="presOf" srcId="{0D7330F4-7400-4DBD-8D14-44AEAF2C4DD7}" destId="{93EE8A32-5504-4D70-B3B1-785E46FC6124}" srcOrd="0" destOrd="0" presId="urn:microsoft.com/office/officeart/2008/layout/LinedList"/>
    <dgm:cxn modelId="{6AFBE12A-2246-432E-B389-EA21541C3942}" srcId="{5A197715-5087-42E3-BF42-28B0CFE5A100}" destId="{17378456-BB6D-463F-920C-3F8E132575A2}" srcOrd="1" destOrd="0" parTransId="{52297F17-9B6C-406A-84D3-E6B54D35FEA8}" sibTransId="{1F3F0308-7A1C-49DC-8FF1-FAB8FCD1F5AD}"/>
    <dgm:cxn modelId="{E345F430-A289-47E0-98E5-0D27260AAF73}" srcId="{5A197715-5087-42E3-BF42-28B0CFE5A100}" destId="{9A397AFC-E94E-4FE4-9640-55B48DB5D358}" srcOrd="2" destOrd="0" parTransId="{8EDE1D79-4584-4D65-B1B0-27578A3A672B}" sibTransId="{5C9A14BA-2F18-4496-89A3-F4956474FAD5}"/>
    <dgm:cxn modelId="{E7BB9F33-8F38-4D27-B2A8-5A1D0F5E78E8}" srcId="{5A197715-5087-42E3-BF42-28B0CFE5A100}" destId="{BDC473C9-36AE-434A-8927-8D8BA8410953}" srcOrd="0" destOrd="0" parTransId="{E505B2FD-5BA5-4484-B478-5CF5924DC8E9}" sibTransId="{326DF999-8983-4416-99D3-0D1EB4533F73}"/>
    <dgm:cxn modelId="{54CE4335-2446-4D55-8D78-86BDEF46D801}" type="presOf" srcId="{9A397AFC-E94E-4FE4-9640-55B48DB5D358}" destId="{A358DD3F-3C52-444B-988D-394B9BE4A5B5}" srcOrd="0" destOrd="0" presId="urn:microsoft.com/office/officeart/2008/layout/LinedList"/>
    <dgm:cxn modelId="{73402A42-6B86-4982-A34B-DC10661A8272}" type="presOf" srcId="{17378456-BB6D-463F-920C-3F8E132575A2}" destId="{D144979B-1A3A-4B1E-80F6-32B2FBBC36DA}" srcOrd="0" destOrd="0" presId="urn:microsoft.com/office/officeart/2008/layout/LinedList"/>
    <dgm:cxn modelId="{FD9B8678-1D99-4042-8E52-D55020808E30}" type="presOf" srcId="{5A197715-5087-42E3-BF42-28B0CFE5A100}" destId="{8319E094-602C-4CC6-816F-0388B5BC8C59}" srcOrd="0" destOrd="0" presId="urn:microsoft.com/office/officeart/2008/layout/LinedList"/>
    <dgm:cxn modelId="{246643BE-5C71-4C80-A1F2-346FF8508537}" type="presOf" srcId="{BDC473C9-36AE-434A-8927-8D8BA8410953}" destId="{453030C4-F525-4041-9760-AA0C3CEFFB35}" srcOrd="0" destOrd="0" presId="urn:microsoft.com/office/officeart/2008/layout/LinedList"/>
    <dgm:cxn modelId="{11D4B7F5-B9AA-46F8-8C0C-D06ECADA21D8}" srcId="{5A197715-5087-42E3-BF42-28B0CFE5A100}" destId="{0D7330F4-7400-4DBD-8D14-44AEAF2C4DD7}" srcOrd="3" destOrd="0" parTransId="{7FE3560E-0396-436D-88CD-F6670BF45A8F}" sibTransId="{1984E097-E420-477C-AA57-785697226657}"/>
    <dgm:cxn modelId="{639E2940-C4DC-48AE-9F5D-7C50F959442B}" type="presParOf" srcId="{8319E094-602C-4CC6-816F-0388B5BC8C59}" destId="{D11EE84F-3DE3-4229-A1C2-DF7051A3E12D}" srcOrd="0" destOrd="0" presId="urn:microsoft.com/office/officeart/2008/layout/LinedList"/>
    <dgm:cxn modelId="{B98ACEF7-DAF6-46E1-85EF-813B26ED3BF7}" type="presParOf" srcId="{8319E094-602C-4CC6-816F-0388B5BC8C59}" destId="{B2F6932A-ABEA-49DB-9C1B-9569D2FBEE7C}" srcOrd="1" destOrd="0" presId="urn:microsoft.com/office/officeart/2008/layout/LinedList"/>
    <dgm:cxn modelId="{FDFC1D00-1F0D-424F-B626-579452EC58A0}" type="presParOf" srcId="{B2F6932A-ABEA-49DB-9C1B-9569D2FBEE7C}" destId="{453030C4-F525-4041-9760-AA0C3CEFFB35}" srcOrd="0" destOrd="0" presId="urn:microsoft.com/office/officeart/2008/layout/LinedList"/>
    <dgm:cxn modelId="{6E53023E-0EFD-439E-BF06-90A1EFBCDC7A}" type="presParOf" srcId="{B2F6932A-ABEA-49DB-9C1B-9569D2FBEE7C}" destId="{B962C3A3-AEFA-425D-9758-63CD19AAD81F}" srcOrd="1" destOrd="0" presId="urn:microsoft.com/office/officeart/2008/layout/LinedList"/>
    <dgm:cxn modelId="{B7739F75-AB8E-43B1-8743-923834B6664A}" type="presParOf" srcId="{8319E094-602C-4CC6-816F-0388B5BC8C59}" destId="{D5D0A656-BF9B-4B08-B37C-83E4BB51DFDB}" srcOrd="2" destOrd="0" presId="urn:microsoft.com/office/officeart/2008/layout/LinedList"/>
    <dgm:cxn modelId="{1E8C55F9-2876-4183-ABC1-7E50FF6939F2}" type="presParOf" srcId="{8319E094-602C-4CC6-816F-0388B5BC8C59}" destId="{FFD8F0B6-6506-4577-BF0C-46C616156041}" srcOrd="3" destOrd="0" presId="urn:microsoft.com/office/officeart/2008/layout/LinedList"/>
    <dgm:cxn modelId="{D1D0D780-FADD-4FA6-BD13-1DE250E65B42}" type="presParOf" srcId="{FFD8F0B6-6506-4577-BF0C-46C616156041}" destId="{D144979B-1A3A-4B1E-80F6-32B2FBBC36DA}" srcOrd="0" destOrd="0" presId="urn:microsoft.com/office/officeart/2008/layout/LinedList"/>
    <dgm:cxn modelId="{28B62F72-51A8-4456-9D29-57AE1EFE5451}" type="presParOf" srcId="{FFD8F0B6-6506-4577-BF0C-46C616156041}" destId="{CB502309-B662-44A7-A7FA-F3C77AAE2122}" srcOrd="1" destOrd="0" presId="urn:microsoft.com/office/officeart/2008/layout/LinedList"/>
    <dgm:cxn modelId="{49E4297E-799F-431A-886E-FB8E749E0618}" type="presParOf" srcId="{8319E094-602C-4CC6-816F-0388B5BC8C59}" destId="{11ECA257-B208-4AC9-A13C-B6076CE4B53E}" srcOrd="4" destOrd="0" presId="urn:microsoft.com/office/officeart/2008/layout/LinedList"/>
    <dgm:cxn modelId="{A07946DB-EBD8-4BF7-984B-C96B70F09015}" type="presParOf" srcId="{8319E094-602C-4CC6-816F-0388B5BC8C59}" destId="{F41A8889-AE38-4BDC-8F16-34DB5E2E27C3}" srcOrd="5" destOrd="0" presId="urn:microsoft.com/office/officeart/2008/layout/LinedList"/>
    <dgm:cxn modelId="{4D47130B-6CAC-45DE-B980-67A04A600496}" type="presParOf" srcId="{F41A8889-AE38-4BDC-8F16-34DB5E2E27C3}" destId="{A358DD3F-3C52-444B-988D-394B9BE4A5B5}" srcOrd="0" destOrd="0" presId="urn:microsoft.com/office/officeart/2008/layout/LinedList"/>
    <dgm:cxn modelId="{9979A43D-C8BC-4153-A71A-024D13628FCA}" type="presParOf" srcId="{F41A8889-AE38-4BDC-8F16-34DB5E2E27C3}" destId="{D758C7E4-5A2F-4B93-83BF-A54D9CC45799}" srcOrd="1" destOrd="0" presId="urn:microsoft.com/office/officeart/2008/layout/LinedList"/>
    <dgm:cxn modelId="{73308726-462F-4751-8C5C-8808D0DCC973}" type="presParOf" srcId="{8319E094-602C-4CC6-816F-0388B5BC8C59}" destId="{43648E1D-7881-48D5-9190-2F5442336D7B}" srcOrd="6" destOrd="0" presId="urn:microsoft.com/office/officeart/2008/layout/LinedList"/>
    <dgm:cxn modelId="{D89399A9-D241-4989-944E-96D7C1D2146D}" type="presParOf" srcId="{8319E094-602C-4CC6-816F-0388B5BC8C59}" destId="{D646DD16-F069-40A6-9C60-382A82A6108C}" srcOrd="7" destOrd="0" presId="urn:microsoft.com/office/officeart/2008/layout/LinedList"/>
    <dgm:cxn modelId="{A51284EC-008F-4E79-B1E3-C734E1C3B781}" type="presParOf" srcId="{D646DD16-F069-40A6-9C60-382A82A6108C}" destId="{93EE8A32-5504-4D70-B3B1-785E46FC6124}" srcOrd="0" destOrd="0" presId="urn:microsoft.com/office/officeart/2008/layout/LinedList"/>
    <dgm:cxn modelId="{F17AF435-C648-49BE-81EF-3B538C7CC494}" type="presParOf" srcId="{D646DD16-F069-40A6-9C60-382A82A6108C}" destId="{365A58A4-5654-4CAF-9C38-2E3DA0DC405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134D51-C4A0-4AD4-831C-DD8678414F3E}"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F2263D21-F197-4833-A9D0-FB4A73502C93}">
      <dgm:prSet custT="1"/>
      <dgm:spPr/>
      <dgm:t>
        <a:bodyPr/>
        <a:lstStyle/>
        <a:p>
          <a:r>
            <a:rPr lang="en-US" sz="2200" dirty="0"/>
            <a:t>Too many uncertainties:</a:t>
          </a:r>
        </a:p>
        <a:p>
          <a:r>
            <a:rPr lang="en-US" sz="2200" dirty="0"/>
            <a:t>Monopoly largely depends on the effects that the actions of a player has on everyone else. While this simulation allows us to establish the long-term properties of the game, the reality of the game is much more volatile. For this dataset, there is no way to combat this aspect</a:t>
          </a:r>
          <a:r>
            <a:rPr lang="en-US" sz="2400" dirty="0"/>
            <a:t>.</a:t>
          </a:r>
        </a:p>
      </dgm:t>
    </dgm:pt>
    <dgm:pt modelId="{E80264ED-E2CF-4C87-A0C2-2B3FAC2BE1A7}" type="parTrans" cxnId="{BAC2626B-BEE0-4192-A180-AE19ADDCC661}">
      <dgm:prSet/>
      <dgm:spPr/>
      <dgm:t>
        <a:bodyPr/>
        <a:lstStyle/>
        <a:p>
          <a:endParaRPr lang="en-US"/>
        </a:p>
      </dgm:t>
    </dgm:pt>
    <dgm:pt modelId="{A75D5D76-CC1A-4B5B-9F6E-7D4606690595}" type="sibTrans" cxnId="{BAC2626B-BEE0-4192-A180-AE19ADDCC661}">
      <dgm:prSet phldrT="1" phldr="0"/>
      <dgm:spPr/>
      <dgm:t>
        <a:bodyPr/>
        <a:lstStyle/>
        <a:p>
          <a:r>
            <a:rPr lang="en-US"/>
            <a:t>1</a:t>
          </a:r>
        </a:p>
      </dgm:t>
    </dgm:pt>
    <dgm:pt modelId="{873376B4-9427-4EE7-915C-832A5BEF9FC7}">
      <dgm:prSet custT="1"/>
      <dgm:spPr/>
      <dgm:t>
        <a:bodyPr/>
        <a:lstStyle/>
        <a:p>
          <a:r>
            <a:rPr lang="en-US" sz="2400" dirty="0"/>
            <a:t>Technical Difficulties: </a:t>
          </a:r>
        </a:p>
        <a:p>
          <a:r>
            <a:rPr lang="en-US" sz="2400" dirty="0"/>
            <a:t>While interactive visualization libraries on python and R backed by JavaScript's D3 are incredibly powerful and customizable, the learning curve is huge for a beginner. So, I was limited in the design choices made in these visualizations.</a:t>
          </a:r>
        </a:p>
      </dgm:t>
    </dgm:pt>
    <dgm:pt modelId="{EF4B3F93-D17E-4093-B37E-304ED29C4287}" type="parTrans" cxnId="{6A9055D6-F10B-420B-960B-9139FF4F7604}">
      <dgm:prSet/>
      <dgm:spPr/>
      <dgm:t>
        <a:bodyPr/>
        <a:lstStyle/>
        <a:p>
          <a:endParaRPr lang="en-US"/>
        </a:p>
      </dgm:t>
    </dgm:pt>
    <dgm:pt modelId="{8AD0A539-6481-454E-9DD3-C1E38C1A49B3}" type="sibTrans" cxnId="{6A9055D6-F10B-420B-960B-9139FF4F7604}">
      <dgm:prSet phldrT="2" phldr="0"/>
      <dgm:spPr/>
      <dgm:t>
        <a:bodyPr/>
        <a:lstStyle/>
        <a:p>
          <a:r>
            <a:rPr lang="en-US"/>
            <a:t>2</a:t>
          </a:r>
        </a:p>
      </dgm:t>
    </dgm:pt>
    <dgm:pt modelId="{9E81EC5B-37A9-4841-8566-15F2A4EBE79F}" type="pres">
      <dgm:prSet presAssocID="{F3134D51-C4A0-4AD4-831C-DD8678414F3E}" presName="Name0" presStyleCnt="0">
        <dgm:presLayoutVars>
          <dgm:animLvl val="lvl"/>
          <dgm:resizeHandles val="exact"/>
        </dgm:presLayoutVars>
      </dgm:prSet>
      <dgm:spPr/>
    </dgm:pt>
    <dgm:pt modelId="{8D1E6E60-DAE3-4453-9FD0-7D4F3C9DF483}" type="pres">
      <dgm:prSet presAssocID="{F2263D21-F197-4833-A9D0-FB4A73502C93}" presName="compositeNode" presStyleCnt="0">
        <dgm:presLayoutVars>
          <dgm:bulletEnabled val="1"/>
        </dgm:presLayoutVars>
      </dgm:prSet>
      <dgm:spPr/>
    </dgm:pt>
    <dgm:pt modelId="{0C9914D6-DA9D-4A87-B1D3-ED350E8ACF67}" type="pres">
      <dgm:prSet presAssocID="{F2263D21-F197-4833-A9D0-FB4A73502C93}" presName="bgRect" presStyleLbl="bgAccFollowNode1" presStyleIdx="0" presStyleCnt="2" custScaleX="122795" custScaleY="100000"/>
      <dgm:spPr/>
    </dgm:pt>
    <dgm:pt modelId="{DBB0CCB3-3F9F-4BDB-B572-311854162DCE}" type="pres">
      <dgm:prSet presAssocID="{A75D5D76-CC1A-4B5B-9F6E-7D4606690595}" presName="sibTransNodeCircle" presStyleLbl="alignNode1" presStyleIdx="0" presStyleCnt="4">
        <dgm:presLayoutVars>
          <dgm:chMax val="0"/>
          <dgm:bulletEnabled/>
        </dgm:presLayoutVars>
      </dgm:prSet>
      <dgm:spPr/>
    </dgm:pt>
    <dgm:pt modelId="{64629882-579F-4B4F-8091-A9764BF4D35E}" type="pres">
      <dgm:prSet presAssocID="{F2263D21-F197-4833-A9D0-FB4A73502C93}" presName="bottomLine" presStyleLbl="alignNode1" presStyleIdx="1" presStyleCnt="4">
        <dgm:presLayoutVars/>
      </dgm:prSet>
      <dgm:spPr/>
    </dgm:pt>
    <dgm:pt modelId="{2B227260-D609-4B49-AA91-195B825C8B7E}" type="pres">
      <dgm:prSet presAssocID="{F2263D21-F197-4833-A9D0-FB4A73502C93}" presName="nodeText" presStyleLbl="bgAccFollowNode1" presStyleIdx="0" presStyleCnt="2">
        <dgm:presLayoutVars>
          <dgm:bulletEnabled val="1"/>
        </dgm:presLayoutVars>
      </dgm:prSet>
      <dgm:spPr/>
    </dgm:pt>
    <dgm:pt modelId="{1775EF92-3B99-40B1-87C1-FB2EA09470D0}" type="pres">
      <dgm:prSet presAssocID="{A75D5D76-CC1A-4B5B-9F6E-7D4606690595}" presName="sibTrans" presStyleCnt="0"/>
      <dgm:spPr/>
    </dgm:pt>
    <dgm:pt modelId="{D8B7FAA4-1E3D-4695-A644-FA74B09C845E}" type="pres">
      <dgm:prSet presAssocID="{873376B4-9427-4EE7-915C-832A5BEF9FC7}" presName="compositeNode" presStyleCnt="0">
        <dgm:presLayoutVars>
          <dgm:bulletEnabled val="1"/>
        </dgm:presLayoutVars>
      </dgm:prSet>
      <dgm:spPr/>
    </dgm:pt>
    <dgm:pt modelId="{2CA65740-82A5-4497-A433-F963E3FF3640}" type="pres">
      <dgm:prSet presAssocID="{873376B4-9427-4EE7-915C-832A5BEF9FC7}" presName="bgRect" presStyleLbl="bgAccFollowNode1" presStyleIdx="1" presStyleCnt="2" custScaleX="121234"/>
      <dgm:spPr/>
    </dgm:pt>
    <dgm:pt modelId="{FC1E4FB1-29B0-46D0-BD7D-0E19AB87DB78}" type="pres">
      <dgm:prSet presAssocID="{8AD0A539-6481-454E-9DD3-C1E38C1A49B3}" presName="sibTransNodeCircle" presStyleLbl="alignNode1" presStyleIdx="2" presStyleCnt="4">
        <dgm:presLayoutVars>
          <dgm:chMax val="0"/>
          <dgm:bulletEnabled/>
        </dgm:presLayoutVars>
      </dgm:prSet>
      <dgm:spPr/>
    </dgm:pt>
    <dgm:pt modelId="{B1A9A567-E205-4124-8639-74FF94CD0B94}" type="pres">
      <dgm:prSet presAssocID="{873376B4-9427-4EE7-915C-832A5BEF9FC7}" presName="bottomLine" presStyleLbl="alignNode1" presStyleIdx="3" presStyleCnt="4">
        <dgm:presLayoutVars/>
      </dgm:prSet>
      <dgm:spPr/>
    </dgm:pt>
    <dgm:pt modelId="{AFE57F45-E9D7-4C3E-8E6B-03F41DC1566E}" type="pres">
      <dgm:prSet presAssocID="{873376B4-9427-4EE7-915C-832A5BEF9FC7}" presName="nodeText" presStyleLbl="bgAccFollowNode1" presStyleIdx="1" presStyleCnt="2">
        <dgm:presLayoutVars>
          <dgm:bulletEnabled val="1"/>
        </dgm:presLayoutVars>
      </dgm:prSet>
      <dgm:spPr/>
    </dgm:pt>
  </dgm:ptLst>
  <dgm:cxnLst>
    <dgm:cxn modelId="{BAC2626B-BEE0-4192-A180-AE19ADDCC661}" srcId="{F3134D51-C4A0-4AD4-831C-DD8678414F3E}" destId="{F2263D21-F197-4833-A9D0-FB4A73502C93}" srcOrd="0" destOrd="0" parTransId="{E80264ED-E2CF-4C87-A0C2-2B3FAC2BE1A7}" sibTransId="{A75D5D76-CC1A-4B5B-9F6E-7D4606690595}"/>
    <dgm:cxn modelId="{0880FD4B-1E11-4EAD-8196-81CB4E896A6F}" type="presOf" srcId="{A75D5D76-CC1A-4B5B-9F6E-7D4606690595}" destId="{DBB0CCB3-3F9F-4BDB-B572-311854162DCE}" srcOrd="0" destOrd="0" presId="urn:microsoft.com/office/officeart/2016/7/layout/BasicLinearProcessNumbered"/>
    <dgm:cxn modelId="{1A64906D-847E-451A-BD91-F7904030E4F9}" type="presOf" srcId="{F3134D51-C4A0-4AD4-831C-DD8678414F3E}" destId="{9E81EC5B-37A9-4841-8566-15F2A4EBE79F}" srcOrd="0" destOrd="0" presId="urn:microsoft.com/office/officeart/2016/7/layout/BasicLinearProcessNumbered"/>
    <dgm:cxn modelId="{07C59C6E-CFD7-4E85-8514-62E86D393B2C}" type="presOf" srcId="{873376B4-9427-4EE7-915C-832A5BEF9FC7}" destId="{AFE57F45-E9D7-4C3E-8E6B-03F41DC1566E}" srcOrd="1" destOrd="0" presId="urn:microsoft.com/office/officeart/2016/7/layout/BasicLinearProcessNumbered"/>
    <dgm:cxn modelId="{20B9C7AB-9948-486D-84BF-3F783DEA7436}" type="presOf" srcId="{873376B4-9427-4EE7-915C-832A5BEF9FC7}" destId="{2CA65740-82A5-4497-A433-F963E3FF3640}" srcOrd="0" destOrd="0" presId="urn:microsoft.com/office/officeart/2016/7/layout/BasicLinearProcessNumbered"/>
    <dgm:cxn modelId="{C6A71CCB-F704-4B2E-97B1-291D49F70C21}" type="presOf" srcId="{F2263D21-F197-4833-A9D0-FB4A73502C93}" destId="{0C9914D6-DA9D-4A87-B1D3-ED350E8ACF67}" srcOrd="0" destOrd="0" presId="urn:microsoft.com/office/officeart/2016/7/layout/BasicLinearProcessNumbered"/>
    <dgm:cxn modelId="{998640CC-B3D4-48DD-B7C8-7ACD44E0875B}" type="presOf" srcId="{F2263D21-F197-4833-A9D0-FB4A73502C93}" destId="{2B227260-D609-4B49-AA91-195B825C8B7E}" srcOrd="1" destOrd="0" presId="urn:microsoft.com/office/officeart/2016/7/layout/BasicLinearProcessNumbered"/>
    <dgm:cxn modelId="{6A9055D6-F10B-420B-960B-9139FF4F7604}" srcId="{F3134D51-C4A0-4AD4-831C-DD8678414F3E}" destId="{873376B4-9427-4EE7-915C-832A5BEF9FC7}" srcOrd="1" destOrd="0" parTransId="{EF4B3F93-D17E-4093-B37E-304ED29C4287}" sibTransId="{8AD0A539-6481-454E-9DD3-C1E38C1A49B3}"/>
    <dgm:cxn modelId="{AE83E3FF-454A-4975-B82F-3B2C6F28C129}" type="presOf" srcId="{8AD0A539-6481-454E-9DD3-C1E38C1A49B3}" destId="{FC1E4FB1-29B0-46D0-BD7D-0E19AB87DB78}" srcOrd="0" destOrd="0" presId="urn:microsoft.com/office/officeart/2016/7/layout/BasicLinearProcessNumbered"/>
    <dgm:cxn modelId="{F2309E56-C3F2-418C-88AE-CA330B965223}" type="presParOf" srcId="{9E81EC5B-37A9-4841-8566-15F2A4EBE79F}" destId="{8D1E6E60-DAE3-4453-9FD0-7D4F3C9DF483}" srcOrd="0" destOrd="0" presId="urn:microsoft.com/office/officeart/2016/7/layout/BasicLinearProcessNumbered"/>
    <dgm:cxn modelId="{08095953-E699-4FC3-96AD-85622A4151C7}" type="presParOf" srcId="{8D1E6E60-DAE3-4453-9FD0-7D4F3C9DF483}" destId="{0C9914D6-DA9D-4A87-B1D3-ED350E8ACF67}" srcOrd="0" destOrd="0" presId="urn:microsoft.com/office/officeart/2016/7/layout/BasicLinearProcessNumbered"/>
    <dgm:cxn modelId="{CC3D71B5-73A8-4E78-97AF-929CB4C7D441}" type="presParOf" srcId="{8D1E6E60-DAE3-4453-9FD0-7D4F3C9DF483}" destId="{DBB0CCB3-3F9F-4BDB-B572-311854162DCE}" srcOrd="1" destOrd="0" presId="urn:microsoft.com/office/officeart/2016/7/layout/BasicLinearProcessNumbered"/>
    <dgm:cxn modelId="{513269D4-5887-4292-93DC-BD552A89E419}" type="presParOf" srcId="{8D1E6E60-DAE3-4453-9FD0-7D4F3C9DF483}" destId="{64629882-579F-4B4F-8091-A9764BF4D35E}" srcOrd="2" destOrd="0" presId="urn:microsoft.com/office/officeart/2016/7/layout/BasicLinearProcessNumbered"/>
    <dgm:cxn modelId="{542921BC-F0A0-4CAB-94DA-658FF79B2D57}" type="presParOf" srcId="{8D1E6E60-DAE3-4453-9FD0-7D4F3C9DF483}" destId="{2B227260-D609-4B49-AA91-195B825C8B7E}" srcOrd="3" destOrd="0" presId="urn:microsoft.com/office/officeart/2016/7/layout/BasicLinearProcessNumbered"/>
    <dgm:cxn modelId="{4490C001-74BB-44AB-8B60-2C38ED46FC58}" type="presParOf" srcId="{9E81EC5B-37A9-4841-8566-15F2A4EBE79F}" destId="{1775EF92-3B99-40B1-87C1-FB2EA09470D0}" srcOrd="1" destOrd="0" presId="urn:microsoft.com/office/officeart/2016/7/layout/BasicLinearProcessNumbered"/>
    <dgm:cxn modelId="{FF8EC861-4D43-4409-B916-0C3D06369CE8}" type="presParOf" srcId="{9E81EC5B-37A9-4841-8566-15F2A4EBE79F}" destId="{D8B7FAA4-1E3D-4695-A644-FA74B09C845E}" srcOrd="2" destOrd="0" presId="urn:microsoft.com/office/officeart/2016/7/layout/BasicLinearProcessNumbered"/>
    <dgm:cxn modelId="{2157D537-99C8-452B-AAD7-E934E7CD453A}" type="presParOf" srcId="{D8B7FAA4-1E3D-4695-A644-FA74B09C845E}" destId="{2CA65740-82A5-4497-A433-F963E3FF3640}" srcOrd="0" destOrd="0" presId="urn:microsoft.com/office/officeart/2016/7/layout/BasicLinearProcessNumbered"/>
    <dgm:cxn modelId="{7A85C22A-7958-4A22-AF1C-AC5CB521889F}" type="presParOf" srcId="{D8B7FAA4-1E3D-4695-A644-FA74B09C845E}" destId="{FC1E4FB1-29B0-46D0-BD7D-0E19AB87DB78}" srcOrd="1" destOrd="0" presId="urn:microsoft.com/office/officeart/2016/7/layout/BasicLinearProcessNumbered"/>
    <dgm:cxn modelId="{AC0E7045-0AAD-42FE-B96F-6BE20BEF6B8E}" type="presParOf" srcId="{D8B7FAA4-1E3D-4695-A644-FA74B09C845E}" destId="{B1A9A567-E205-4124-8639-74FF94CD0B94}" srcOrd="2" destOrd="0" presId="urn:microsoft.com/office/officeart/2016/7/layout/BasicLinearProcessNumbered"/>
    <dgm:cxn modelId="{D54124EC-A69E-4EF7-BC7D-93A39B29AF5F}" type="presParOf" srcId="{D8B7FAA4-1E3D-4695-A644-FA74B09C845E}" destId="{AFE57F45-E9D7-4C3E-8E6B-03F41DC1566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EE84F-3DE3-4229-A1C2-DF7051A3E12D}">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030C4-F525-4041-9760-AA0C3CEFFB35}">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There exist so many ways to get to Jail, that it is by far the space most likely to be landed on.</a:t>
          </a:r>
          <a:endParaRPr lang="en-US" sz="2800" kern="1200"/>
        </a:p>
      </dsp:txBody>
      <dsp:txXfrm>
        <a:off x="0" y="0"/>
        <a:ext cx="6900512" cy="1384035"/>
      </dsp:txXfrm>
    </dsp:sp>
    <dsp:sp modelId="{D5D0A656-BF9B-4B08-B37C-83E4BB51DFDB}">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44979B-1A3A-4B1E-80F6-32B2FBBC36DA}">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The railroads and Boardwalk are the properties to aim for due to their high rent/cost ratio and high frequency.</a:t>
          </a:r>
          <a:endParaRPr lang="en-US" sz="2800" kern="1200"/>
        </a:p>
      </dsp:txBody>
      <dsp:txXfrm>
        <a:off x="0" y="1384035"/>
        <a:ext cx="6900512" cy="1384035"/>
      </dsp:txXfrm>
    </dsp:sp>
    <dsp:sp modelId="{11ECA257-B208-4AC9-A13C-B6076CE4B53E}">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8DD3F-3C52-444B-988D-394B9BE4A5B5}">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While more expensive properties put the players at risk, they are also more profitable in the long run.</a:t>
          </a:r>
          <a:endParaRPr lang="en-US" sz="2800" kern="1200"/>
        </a:p>
      </dsp:txBody>
      <dsp:txXfrm>
        <a:off x="0" y="2768070"/>
        <a:ext cx="6900512" cy="1384035"/>
      </dsp:txXfrm>
    </dsp:sp>
    <dsp:sp modelId="{43648E1D-7881-48D5-9190-2F5442336D7B}">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E8A32-5504-4D70-B3B1-785E46FC6124}">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But the most significant insight is that: The network formed between the spaces on the board are largely uniform and conform to the probability distributions given the game rules, when played for a reasonably long time.</a:t>
          </a:r>
          <a:endParaRPr lang="en-US" sz="28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914D6-DA9D-4A87-B1D3-ED350E8ACF67}">
      <dsp:nvSpPr>
        <dsp:cNvPr id="0" name=""/>
        <dsp:cNvSpPr/>
      </dsp:nvSpPr>
      <dsp:spPr>
        <a:xfrm>
          <a:off x="1402" y="0"/>
          <a:ext cx="5275262" cy="34789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932" tIns="330200" rIns="334932" bIns="330200" numCol="1" spcCol="1270" anchor="t" anchorCtr="0">
          <a:noAutofit/>
        </a:bodyPr>
        <a:lstStyle/>
        <a:p>
          <a:pPr marL="0" lvl="0" indent="0" algn="l" defTabSz="977900">
            <a:lnSpc>
              <a:spcPct val="90000"/>
            </a:lnSpc>
            <a:spcBef>
              <a:spcPct val="0"/>
            </a:spcBef>
            <a:spcAft>
              <a:spcPct val="35000"/>
            </a:spcAft>
            <a:buNone/>
          </a:pPr>
          <a:r>
            <a:rPr lang="en-US" sz="2200" kern="1200" dirty="0"/>
            <a:t>Too many uncertainties:</a:t>
          </a:r>
        </a:p>
        <a:p>
          <a:pPr marL="0" lvl="0" indent="0" algn="l" defTabSz="977900">
            <a:lnSpc>
              <a:spcPct val="90000"/>
            </a:lnSpc>
            <a:spcBef>
              <a:spcPct val="0"/>
            </a:spcBef>
            <a:spcAft>
              <a:spcPct val="35000"/>
            </a:spcAft>
            <a:buNone/>
          </a:pPr>
          <a:r>
            <a:rPr lang="en-US" sz="2200" kern="1200" dirty="0"/>
            <a:t>Monopoly largely depends on the effects that the actions of a player has on everyone else. While this simulation allows us to establish the long-term properties of the game, the reality of the game is much more volatile. For this dataset, there is no way to combat this aspect</a:t>
          </a:r>
          <a:r>
            <a:rPr lang="en-US" sz="2400" kern="1200" dirty="0"/>
            <a:t>.</a:t>
          </a:r>
        </a:p>
      </dsp:txBody>
      <dsp:txXfrm>
        <a:off x="1402" y="1321997"/>
        <a:ext cx="5275262" cy="2087364"/>
      </dsp:txXfrm>
    </dsp:sp>
    <dsp:sp modelId="{DBB0CCB3-3F9F-4BDB-B572-311854162DCE}">
      <dsp:nvSpPr>
        <dsp:cNvPr id="0" name=""/>
        <dsp:cNvSpPr/>
      </dsp:nvSpPr>
      <dsp:spPr>
        <a:xfrm>
          <a:off x="2117192" y="347893"/>
          <a:ext cx="1043682" cy="104368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370" tIns="12700" rIns="8137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70036" y="500737"/>
        <a:ext cx="737994" cy="737994"/>
      </dsp:txXfrm>
    </dsp:sp>
    <dsp:sp modelId="{64629882-579F-4B4F-8091-A9764BF4D35E}">
      <dsp:nvSpPr>
        <dsp:cNvPr id="0" name=""/>
        <dsp:cNvSpPr/>
      </dsp:nvSpPr>
      <dsp:spPr>
        <a:xfrm>
          <a:off x="491038" y="3478868"/>
          <a:ext cx="4295991" cy="72"/>
        </a:xfrm>
        <a:prstGeom prst="rect">
          <a:avLst/>
        </a:prstGeom>
        <a:solidFill>
          <a:schemeClr val="accent2">
            <a:hueOff val="501117"/>
            <a:satOff val="-1778"/>
            <a:lumOff val="654"/>
            <a:alphaOff val="0"/>
          </a:schemeClr>
        </a:solidFill>
        <a:ln w="12700" cap="flat" cmpd="sng" algn="ctr">
          <a:solidFill>
            <a:schemeClr val="accent2">
              <a:hueOff val="501117"/>
              <a:satOff val="-1778"/>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65740-82A5-4497-A433-F963E3FF3640}">
      <dsp:nvSpPr>
        <dsp:cNvPr id="0" name=""/>
        <dsp:cNvSpPr/>
      </dsp:nvSpPr>
      <dsp:spPr>
        <a:xfrm>
          <a:off x="5706264" y="0"/>
          <a:ext cx="5208202" cy="3478940"/>
        </a:xfrm>
        <a:prstGeom prst="rect">
          <a:avLst/>
        </a:prstGeom>
        <a:solidFill>
          <a:schemeClr val="accent2">
            <a:tint val="40000"/>
            <a:alpha val="90000"/>
            <a:hueOff val="1680903"/>
            <a:satOff val="-3626"/>
            <a:lumOff val="340"/>
            <a:alphaOff val="0"/>
          </a:schemeClr>
        </a:solidFill>
        <a:ln w="12700" cap="flat" cmpd="sng" algn="ctr">
          <a:solidFill>
            <a:schemeClr val="accent2">
              <a:tint val="40000"/>
              <a:alpha val="90000"/>
              <a:hueOff val="1680903"/>
              <a:satOff val="-3626"/>
              <a:lumOff val="3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932" tIns="330200" rIns="334932" bIns="330200" numCol="1" spcCol="1270" anchor="t" anchorCtr="0">
          <a:noAutofit/>
        </a:bodyPr>
        <a:lstStyle/>
        <a:p>
          <a:pPr marL="0" lvl="0" indent="0" algn="l" defTabSz="1066800">
            <a:lnSpc>
              <a:spcPct val="90000"/>
            </a:lnSpc>
            <a:spcBef>
              <a:spcPct val="0"/>
            </a:spcBef>
            <a:spcAft>
              <a:spcPct val="35000"/>
            </a:spcAft>
            <a:buNone/>
          </a:pPr>
          <a:r>
            <a:rPr lang="en-US" sz="2400" kern="1200" dirty="0"/>
            <a:t>Technical Difficulties: </a:t>
          </a:r>
        </a:p>
        <a:p>
          <a:pPr marL="0" lvl="0" indent="0" algn="l" defTabSz="1066800">
            <a:lnSpc>
              <a:spcPct val="90000"/>
            </a:lnSpc>
            <a:spcBef>
              <a:spcPct val="0"/>
            </a:spcBef>
            <a:spcAft>
              <a:spcPct val="35000"/>
            </a:spcAft>
            <a:buNone/>
          </a:pPr>
          <a:r>
            <a:rPr lang="en-US" sz="2400" kern="1200" dirty="0"/>
            <a:t>While interactive visualization libraries on python and R backed by JavaScript's D3 are incredibly powerful and customizable, the learning curve is huge for a beginner. So, I was limited in the design choices made in these visualizations.</a:t>
          </a:r>
        </a:p>
      </dsp:txBody>
      <dsp:txXfrm>
        <a:off x="5706264" y="1321997"/>
        <a:ext cx="5208202" cy="2087364"/>
      </dsp:txXfrm>
    </dsp:sp>
    <dsp:sp modelId="{FC1E4FB1-29B0-46D0-BD7D-0E19AB87DB78}">
      <dsp:nvSpPr>
        <dsp:cNvPr id="0" name=""/>
        <dsp:cNvSpPr/>
      </dsp:nvSpPr>
      <dsp:spPr>
        <a:xfrm>
          <a:off x="7788524" y="347893"/>
          <a:ext cx="1043682" cy="1043682"/>
        </a:xfrm>
        <a:prstGeom prst="ellipse">
          <a:avLst/>
        </a:prstGeom>
        <a:solidFill>
          <a:schemeClr val="accent2">
            <a:hueOff val="1002235"/>
            <a:satOff val="-3557"/>
            <a:lumOff val="1307"/>
            <a:alphaOff val="0"/>
          </a:schemeClr>
        </a:solidFill>
        <a:ln w="12700" cap="flat" cmpd="sng" algn="ctr">
          <a:solidFill>
            <a:schemeClr val="accent2">
              <a:hueOff val="1002235"/>
              <a:satOff val="-3557"/>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370" tIns="12700" rIns="8137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941368" y="500737"/>
        <a:ext cx="737994" cy="737994"/>
      </dsp:txXfrm>
    </dsp:sp>
    <dsp:sp modelId="{B1A9A567-E205-4124-8639-74FF94CD0B94}">
      <dsp:nvSpPr>
        <dsp:cNvPr id="0" name=""/>
        <dsp:cNvSpPr/>
      </dsp:nvSpPr>
      <dsp:spPr>
        <a:xfrm>
          <a:off x="6162369" y="3478868"/>
          <a:ext cx="4295991" cy="72"/>
        </a:xfrm>
        <a:prstGeom prst="rect">
          <a:avLst/>
        </a:prstGeom>
        <a:solidFill>
          <a:schemeClr val="accent2">
            <a:hueOff val="1503352"/>
            <a:satOff val="-5335"/>
            <a:lumOff val="1961"/>
            <a:alphaOff val="0"/>
          </a:schemeClr>
        </a:solidFill>
        <a:ln w="12700" cap="flat" cmpd="sng" algn="ctr">
          <a:solidFill>
            <a:schemeClr val="accent2">
              <a:hueOff val="1503352"/>
              <a:satOff val="-5335"/>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5T21:07:29.14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5T21:18:43.827"/>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2/25/2021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6346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344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8676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5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572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925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085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082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68174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16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2/25/2021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59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2/25/2021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099780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hyperlink" Target="file:///C:\Users\shivs\OneDrive\Documents\chord_interactive.html" TargetMode="External"/><Relationship Id="rId2" Type="http://schemas.openxmlformats.org/officeDocument/2006/relationships/hyperlink" Target="file:///C:\Users\shivs\OneDrive\Documents\ggplotlyHeatmap.html" TargetMode="External"/><Relationship Id="rId1" Type="http://schemas.openxmlformats.org/officeDocument/2006/relationships/slideLayout" Target="../slideLayouts/slideLayout2.xml"/><Relationship Id="rId5" Type="http://schemas.openxmlformats.org/officeDocument/2006/relationships/hyperlink" Target="file:///C:\Users\shivs\OneDrive\Documents\moneyHeatmap.html" TargetMode="External"/><Relationship Id="rId4" Type="http://schemas.openxmlformats.org/officeDocument/2006/relationships/hyperlink" Target="file:///C:\Users\shivs\OneDrive\Documents\sankeyChance.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clear dices on a glass surface">
            <a:extLst>
              <a:ext uri="{FF2B5EF4-FFF2-40B4-BE49-F238E27FC236}">
                <a16:creationId xmlns:a16="http://schemas.microsoft.com/office/drawing/2014/main" id="{6B91C929-EBF0-4598-9AE0-E29BD4C7E707}"/>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6E34EB5C-8C48-46A7-AA6D-CA2264B5C963}"/>
              </a:ext>
            </a:extLst>
          </p:cNvPr>
          <p:cNvSpPr>
            <a:spLocks noGrp="1"/>
          </p:cNvSpPr>
          <p:nvPr>
            <p:ph type="ctrTitle"/>
          </p:nvPr>
        </p:nvSpPr>
        <p:spPr>
          <a:xfrm>
            <a:off x="1524000" y="1122363"/>
            <a:ext cx="9144000" cy="3063240"/>
          </a:xfrm>
        </p:spPr>
        <p:txBody>
          <a:bodyPr>
            <a:normAutofit fontScale="90000"/>
          </a:bodyPr>
          <a:lstStyle/>
          <a:p>
            <a:pPr algn="ctr"/>
            <a:r>
              <a:rPr lang="en-US" sz="10800" dirty="0"/>
              <a:t>STRATEGY OR LUCK ?</a:t>
            </a:r>
          </a:p>
        </p:txBody>
      </p:sp>
      <p:sp>
        <p:nvSpPr>
          <p:cNvPr id="3" name="Subtitle 2">
            <a:extLst>
              <a:ext uri="{FF2B5EF4-FFF2-40B4-BE49-F238E27FC236}">
                <a16:creationId xmlns:a16="http://schemas.microsoft.com/office/drawing/2014/main" id="{6150599A-1C54-4359-9E61-7F183F723564}"/>
              </a:ext>
            </a:extLst>
          </p:cNvPr>
          <p:cNvSpPr>
            <a:spLocks noGrp="1"/>
          </p:cNvSpPr>
          <p:nvPr>
            <p:ph type="subTitle" idx="1"/>
          </p:nvPr>
        </p:nvSpPr>
        <p:spPr>
          <a:xfrm>
            <a:off x="1527048" y="4599432"/>
            <a:ext cx="9144000" cy="1536192"/>
          </a:xfrm>
        </p:spPr>
        <p:txBody>
          <a:bodyPr>
            <a:normAutofit/>
          </a:bodyPr>
          <a:lstStyle/>
          <a:p>
            <a:pPr algn="ctr"/>
            <a:r>
              <a:rPr lang="en-US" sz="3200" b="1" dirty="0"/>
              <a:t>DSC 106 – FINAL VISUALIZATION PROJECT</a:t>
            </a:r>
          </a:p>
          <a:p>
            <a:pPr algn="ctr"/>
            <a:r>
              <a:rPr lang="en-US" sz="3200" b="1" dirty="0"/>
              <a:t>TEAM TITANIC: SHIV SAKTHIVEL</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4867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766F-9FA3-4BC4-8AAC-C14FA2DD398A}"/>
              </a:ext>
            </a:extLst>
          </p:cNvPr>
          <p:cNvSpPr>
            <a:spLocks noGrp="1"/>
          </p:cNvSpPr>
          <p:nvPr>
            <p:ph type="title"/>
          </p:nvPr>
        </p:nvSpPr>
        <p:spPr/>
        <p:txBody>
          <a:bodyPr/>
          <a:lstStyle/>
          <a:p>
            <a:r>
              <a:rPr lang="en-US" dirty="0"/>
              <a:t>PICKING CARDS</a:t>
            </a:r>
          </a:p>
        </p:txBody>
      </p:sp>
      <p:sp>
        <p:nvSpPr>
          <p:cNvPr id="3" name="Content Placeholder 2">
            <a:extLst>
              <a:ext uri="{FF2B5EF4-FFF2-40B4-BE49-F238E27FC236}">
                <a16:creationId xmlns:a16="http://schemas.microsoft.com/office/drawing/2014/main" id="{360546A1-420D-4ED7-973B-DC316BDAEAAC}"/>
              </a:ext>
            </a:extLst>
          </p:cNvPr>
          <p:cNvSpPr>
            <a:spLocks noGrp="1"/>
          </p:cNvSpPr>
          <p:nvPr>
            <p:ph idx="1"/>
          </p:nvPr>
        </p:nvSpPr>
        <p:spPr/>
        <p:txBody>
          <a:bodyPr/>
          <a:lstStyle/>
          <a:p>
            <a:r>
              <a:rPr lang="en-US" b="1" dirty="0"/>
              <a:t>After noticing the anomalies in movement patterns, the logical question to ask is whether the inclusion of Chance and Community Chest have disproportionate or significant effects on the game.</a:t>
            </a:r>
          </a:p>
          <a:p>
            <a:r>
              <a:rPr lang="en-US" b="1" dirty="0"/>
              <a:t>Although both actions involve picking cards, they are mechanically different: Community Chest does not cause the player to move off the square, while Chance cards can move players around the board.</a:t>
            </a:r>
          </a:p>
          <a:p>
            <a:r>
              <a:rPr lang="en-US" b="1" dirty="0"/>
              <a:t>Looking just for monetary gain, there are three spots on the board labelled Community Chest. Given that picking cards is a random action, would I be receiving equally profitable outcomes on all three?</a:t>
            </a:r>
          </a:p>
          <a:p>
            <a:r>
              <a:rPr lang="en-US" b="1" dirty="0"/>
              <a:t>What do I have? 1 Categorical Variable (Community Chest #) and 1 Numeric Variable (Expected Amount)</a:t>
            </a:r>
          </a:p>
          <a:p>
            <a:endParaRPr lang="en-US" dirty="0"/>
          </a:p>
        </p:txBody>
      </p:sp>
    </p:spTree>
    <p:extLst>
      <p:ext uri="{BB962C8B-B14F-4D97-AF65-F5344CB8AC3E}">
        <p14:creationId xmlns:p14="http://schemas.microsoft.com/office/powerpoint/2010/main" val="356453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7" name="Rectangle 3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7C20A-3EBB-470A-82B2-BC61AE988EE3}"/>
              </a:ext>
            </a:extLst>
          </p:cNvPr>
          <p:cNvSpPr>
            <a:spLocks noGrp="1"/>
          </p:cNvSpPr>
          <p:nvPr>
            <p:ph type="title"/>
          </p:nvPr>
        </p:nvSpPr>
        <p:spPr>
          <a:xfrm>
            <a:off x="630936" y="630936"/>
            <a:ext cx="3419856" cy="1463040"/>
          </a:xfrm>
        </p:spPr>
        <p:txBody>
          <a:bodyPr vert="horz" lIns="91440" tIns="45720" rIns="91440" bIns="45720" rtlCol="0" anchor="ctr">
            <a:normAutofit/>
          </a:bodyPr>
          <a:lstStyle/>
          <a:p>
            <a:pPr>
              <a:lnSpc>
                <a:spcPct val="90000"/>
              </a:lnSpc>
            </a:pPr>
            <a:r>
              <a:rPr lang="en-US" sz="4800"/>
              <a:t>SIMPLE BAR PLOT</a:t>
            </a:r>
          </a:p>
        </p:txBody>
      </p:sp>
      <p:sp>
        <p:nvSpPr>
          <p:cNvPr id="4" name="Text Placeholder 3">
            <a:extLst>
              <a:ext uri="{FF2B5EF4-FFF2-40B4-BE49-F238E27FC236}">
                <a16:creationId xmlns:a16="http://schemas.microsoft.com/office/drawing/2014/main" id="{6BC5BBE9-30F6-4F79-9CFE-C6A279A6E7FC}"/>
              </a:ext>
            </a:extLst>
          </p:cNvPr>
          <p:cNvSpPr>
            <a:spLocks noGrp="1"/>
          </p:cNvSpPr>
          <p:nvPr>
            <p:ph type="body" sz="half" idx="2"/>
          </p:nvPr>
        </p:nvSpPr>
        <p:spPr>
          <a:xfrm>
            <a:off x="4654294" y="630936"/>
            <a:ext cx="7375145" cy="146304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b="1" dirty="0"/>
              <a:t>Information encoded is not complex or spatial. So, a bar plot is appropriate. The colors of the bars correspond to the color of the group they are in, establishing context.</a:t>
            </a:r>
          </a:p>
        </p:txBody>
      </p:sp>
      <mc:AlternateContent xmlns:mc="http://schemas.openxmlformats.org/markup-compatibility/2006">
        <mc:Choice xmlns:p14="http://schemas.microsoft.com/office/powerpoint/2010/main" Requires="p14">
          <p:contentPart p14:bwMode="auto" r:id="rId2">
            <p14:nvContentPartPr>
              <p14: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4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BA9C7F"/>
          </a:solidFill>
          <a:ln w="34925">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bar chart, treemap chart&#10;&#10;Description automatically generated">
            <a:extLst>
              <a:ext uri="{FF2B5EF4-FFF2-40B4-BE49-F238E27FC236}">
                <a16:creationId xmlns:a16="http://schemas.microsoft.com/office/drawing/2014/main" id="{81A7B3BB-61DC-4890-A660-DB0268338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7810" y="2290936"/>
            <a:ext cx="6424188" cy="3959352"/>
          </a:xfrm>
          <a:prstGeom prst="rect">
            <a:avLst/>
          </a:prstGeom>
        </p:spPr>
      </p:pic>
    </p:spTree>
    <p:extLst>
      <p:ext uri="{BB962C8B-B14F-4D97-AF65-F5344CB8AC3E}">
        <p14:creationId xmlns:p14="http://schemas.microsoft.com/office/powerpoint/2010/main" val="96045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BA9C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4BFBC-B850-4880-920C-429E9FDDDCB7}"/>
              </a:ext>
            </a:extLst>
          </p:cNvPr>
          <p:cNvSpPr>
            <a:spLocks noGrp="1"/>
          </p:cNvSpPr>
          <p:nvPr>
            <p:ph type="title"/>
          </p:nvPr>
        </p:nvSpPr>
        <p:spPr>
          <a:xfrm>
            <a:off x="4654296" y="329184"/>
            <a:ext cx="6894576" cy="1783080"/>
          </a:xfrm>
        </p:spPr>
        <p:txBody>
          <a:bodyPr anchor="b">
            <a:normAutofit/>
          </a:bodyPr>
          <a:lstStyle/>
          <a:p>
            <a:pPr>
              <a:lnSpc>
                <a:spcPct val="90000"/>
              </a:lnSpc>
            </a:pPr>
            <a:r>
              <a:rPr lang="en-US" sz="5600"/>
              <a:t>WHERE WILL CHANCE TAKE ME?</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E57E0-7423-49FE-8758-43B2B3406A72}"/>
              </a:ext>
            </a:extLst>
          </p:cNvPr>
          <p:cNvSpPr>
            <a:spLocks noGrp="1"/>
          </p:cNvSpPr>
          <p:nvPr>
            <p:ph idx="1"/>
          </p:nvPr>
        </p:nvSpPr>
        <p:spPr>
          <a:xfrm>
            <a:off x="4654296" y="2706624"/>
            <a:ext cx="6894576" cy="3483864"/>
          </a:xfrm>
        </p:spPr>
        <p:txBody>
          <a:bodyPr>
            <a:normAutofit/>
          </a:bodyPr>
          <a:lstStyle/>
          <a:p>
            <a:pPr>
              <a:lnSpc>
                <a:spcPct val="100000"/>
              </a:lnSpc>
            </a:pPr>
            <a:r>
              <a:rPr lang="en-US" sz="2400" b="1" dirty="0"/>
              <a:t>Taking advantage of the movement aspect of landing on Chance, it is reasonable to investigate the different spaces to which it leads. The subset of the data used here will be those moves initiating at Chance #1 that must require movement to another square.</a:t>
            </a:r>
          </a:p>
          <a:p>
            <a:pPr>
              <a:lnSpc>
                <a:spcPct val="100000"/>
              </a:lnSpc>
            </a:pPr>
            <a:r>
              <a:rPr lang="en-US" sz="2400" b="1" dirty="0"/>
              <a:t>What do we have? A fixed source node ( Chance #1) and multiple destination nodes and 1 numeric variable (Frequency of connection)</a:t>
            </a:r>
          </a:p>
          <a:p>
            <a:pPr>
              <a:lnSpc>
                <a:spcPct val="100000"/>
              </a:lnSpc>
            </a:pPr>
            <a:r>
              <a:rPr lang="en-US" sz="2400" b="1" dirty="0"/>
              <a:t>A chord diagram is appropriate for complex networks but for this structure, another visualization provides more clarity. </a:t>
            </a:r>
          </a:p>
        </p:txBody>
      </p:sp>
      <p:pic>
        <p:nvPicPr>
          <p:cNvPr id="5" name="Picture 4" descr="Yellow paper aeroplane flying the opposite way as many grey paper aeroplanes">
            <a:extLst>
              <a:ext uri="{FF2B5EF4-FFF2-40B4-BE49-F238E27FC236}">
                <a16:creationId xmlns:a16="http://schemas.microsoft.com/office/drawing/2014/main" id="{DBA4BA42-26FA-4FE8-8F6B-7847670716E1}"/>
              </a:ext>
            </a:extLst>
          </p:cNvPr>
          <p:cNvPicPr>
            <a:picLocks noChangeAspect="1"/>
          </p:cNvPicPr>
          <p:nvPr/>
        </p:nvPicPr>
        <p:blipFill rotWithShape="1">
          <a:blip r:embed="rId2"/>
          <a:srcRect l="19314" r="41231"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7786185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E3882-4442-45F4-89BA-B90C301A8AA9}"/>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5400" dirty="0"/>
              <a:t>SANKEY DIAGRAM</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BA9C7F"/>
          </a:solidFill>
          <a:ln w="38100" cap="rnd">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B5AE143-B521-4C6C-AB8D-F2911CB5C886}"/>
              </a:ext>
            </a:extLst>
          </p:cNvPr>
          <p:cNvSpPr>
            <a:spLocks noGrp="1"/>
          </p:cNvSpPr>
          <p:nvPr>
            <p:ph type="body" sz="half" idx="2"/>
          </p:nvPr>
        </p:nvSpPr>
        <p:spPr>
          <a:xfrm>
            <a:off x="630936" y="2807208"/>
            <a:ext cx="4611624" cy="3410712"/>
          </a:xfrm>
        </p:spPr>
        <p:txBody>
          <a:bodyPr vert="horz" lIns="91440" tIns="45720" rIns="91440" bIns="45720" rtlCol="0" anchor="t">
            <a:normAutofit lnSpcReduction="10000"/>
          </a:bodyPr>
          <a:lstStyle/>
          <a:p>
            <a:pPr indent="-228600">
              <a:buFont typeface="Arial" panose="020B0604020202020204" pitchFamily="34" charset="0"/>
              <a:buChar char="•"/>
            </a:pPr>
            <a:r>
              <a:rPr lang="en-US" sz="2400" b="1" dirty="0"/>
              <a:t>Simplistic representation of flow to different spaces reachable by a Chance Card.</a:t>
            </a:r>
          </a:p>
          <a:p>
            <a:pPr indent="-228600">
              <a:buFont typeface="Arial" panose="020B0604020202020204" pitchFamily="34" charset="0"/>
              <a:buChar char="•"/>
            </a:pPr>
            <a:r>
              <a:rPr lang="en-US" sz="2400" b="1" dirty="0"/>
              <a:t>The flow to Pennsylvania Railroad is almost twice every other space. </a:t>
            </a:r>
          </a:p>
          <a:p>
            <a:pPr indent="-228600">
              <a:buFont typeface="Arial" panose="020B0604020202020204" pitchFamily="34" charset="0"/>
              <a:buChar char="•"/>
            </a:pPr>
            <a:r>
              <a:rPr lang="en-US" sz="2400" b="1" dirty="0"/>
              <a:t>This is an important insight because there are two cards leading to this space compared to the one for every other space. </a:t>
            </a:r>
          </a:p>
          <a:p>
            <a:pPr indent="-228600">
              <a:buFont typeface="Arial" panose="020B0604020202020204" pitchFamily="34" charset="0"/>
              <a:buChar char="•"/>
            </a:pPr>
            <a:r>
              <a:rPr lang="en-US" sz="2400" b="1" dirty="0"/>
              <a:t>In the end, all the outcomes largely do balance out. </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0" name="Picture 9" descr="Chart&#10;&#10;Description automatically generated with medium confidence">
            <a:extLst>
              <a:ext uri="{FF2B5EF4-FFF2-40B4-BE49-F238E27FC236}">
                <a16:creationId xmlns:a16="http://schemas.microsoft.com/office/drawing/2014/main" id="{E4EE5933-5773-42B2-9006-97F7C5347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039" y="1248901"/>
            <a:ext cx="7075038" cy="4360197"/>
          </a:xfrm>
          <a:prstGeom prst="rect">
            <a:avLst/>
          </a:prstGeom>
        </p:spPr>
      </p:pic>
    </p:spTree>
    <p:extLst>
      <p:ext uri="{BB962C8B-B14F-4D97-AF65-F5344CB8AC3E}">
        <p14:creationId xmlns:p14="http://schemas.microsoft.com/office/powerpoint/2010/main" val="36755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01DF-548D-4A05-A8F9-F70788778BA1}"/>
              </a:ext>
            </a:extLst>
          </p:cNvPr>
          <p:cNvSpPr>
            <a:spLocks noGrp="1"/>
          </p:cNvSpPr>
          <p:nvPr>
            <p:ph type="title"/>
          </p:nvPr>
        </p:nvSpPr>
        <p:spPr/>
        <p:txBody>
          <a:bodyPr/>
          <a:lstStyle/>
          <a:p>
            <a:r>
              <a:rPr lang="en-US" dirty="0"/>
              <a:t>THE MILLION DOLLAR 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C60E13-89B4-4657-BD88-BCE6B8DC9816}"/>
                  </a:ext>
                </a:extLst>
              </p:cNvPr>
              <p:cNvSpPr>
                <a:spLocks noGrp="1"/>
              </p:cNvSpPr>
              <p:nvPr>
                <p:ph idx="1"/>
              </p:nvPr>
            </p:nvSpPr>
            <p:spPr/>
            <p:txBody>
              <a:bodyPr/>
              <a:lstStyle/>
              <a:p>
                <a:r>
                  <a:rPr lang="en-US" b="1" dirty="0"/>
                  <a:t>If all the game spaces are not reached equally likely, and the rent on spaces is also non-uniform, am I better off spending money on some spaces over others?</a:t>
                </a:r>
              </a:p>
              <a:p>
                <a:r>
                  <a:rPr lang="en-US" b="1" dirty="0"/>
                  <a:t>To maximize monetary return on a property purchase, the following is required: High frequency of landing on the space and high rent and low cost. In order to establish profitability, I will use the following measure :</a:t>
                </a:r>
              </a:p>
              <a:p>
                <a:r>
                  <a:rPr lang="en-US" b="1" dirty="0"/>
                  <a:t>(</a:t>
                </a:r>
                <a:r>
                  <a:rPr lang="en-US" sz="2400" b="1" i="1" dirty="0">
                    <a:latin typeface="Cambria Math" panose="02040503050406030204" pitchFamily="18" charset="0"/>
                    <a:ea typeface="Cambria Math" panose="02040503050406030204" pitchFamily="18" charset="0"/>
                  </a:rPr>
                  <a:t>1 - </a:t>
                </a:r>
                <a14:m>
                  <m:oMath xmlns:m="http://schemas.openxmlformats.org/officeDocument/2006/math">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𝑪𝒐𝒔𝒕</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𝒐𝒇</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𝑷𝒓𝒐𝒑𝒆𝒓𝒕𝒚</m:t>
                        </m:r>
                      </m:num>
                      <m:den>
                        <m:r>
                          <a:rPr lang="en-US" sz="2400" b="1" i="1" smtClean="0">
                            <a:latin typeface="Cambria Math" panose="02040503050406030204" pitchFamily="18" charset="0"/>
                            <a:ea typeface="Cambria Math" panose="02040503050406030204" pitchFamily="18" charset="0"/>
                          </a:rPr>
                          <m:t>𝑻𝒐𝒕𝒂𝒍</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𝑴𝒐𝒏𝒆𝒚</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𝒂𝒕</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𝒕𝒉𝒆</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𝑺𝒕𝒂𝒓𝒕</m:t>
                        </m:r>
                      </m:den>
                    </m:f>
                  </m:oMath>
                </a14:m>
                <a:r>
                  <a:rPr lang="en-US" sz="2400" b="1" i="1" dirty="0">
                    <a:latin typeface="Cambria Math" panose="02040503050406030204" pitchFamily="18" charset="0"/>
                    <a:ea typeface="Cambria Math" panose="02040503050406030204" pitchFamily="18" charset="0"/>
                  </a:rPr>
                  <a:t>) + P(Landing on Property) * Base Rent Value</a:t>
                </a:r>
              </a:p>
              <a:p>
                <a:r>
                  <a:rPr lang="en-US" sz="2400" b="1" dirty="0">
                    <a:ea typeface="Cambria Math" panose="02040503050406030204" pitchFamily="18" charset="0"/>
                  </a:rPr>
                  <a:t>Other metrics are equally justifiable, but this does the job.</a:t>
                </a:r>
              </a:p>
              <a:p>
                <a:r>
                  <a:rPr lang="en-US" sz="2400" b="1" dirty="0">
                    <a:ea typeface="Cambria Math" panose="02040503050406030204" pitchFamily="18" charset="0"/>
                  </a:rPr>
                  <a:t>What do we have ? 1 Categorical Spatial Variable (Space Name) and 1 Numeric Variable (Profitability Measure)</a:t>
                </a:r>
                <a:endParaRPr lang="en-US" b="1" dirty="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A8C60E13-89B4-4657-BD88-BCE6B8DC9816}"/>
                  </a:ext>
                </a:extLst>
              </p:cNvPr>
              <p:cNvSpPr>
                <a:spLocks noGrp="1" noRot="1" noChangeAspect="1" noMove="1" noResize="1" noEditPoints="1" noAdjustHandles="1" noChangeArrowheads="1" noChangeShapeType="1" noTextEdit="1"/>
              </p:cNvSpPr>
              <p:nvPr>
                <p:ph idx="1"/>
              </p:nvPr>
            </p:nvSpPr>
            <p:spPr>
              <a:blipFill>
                <a:blip r:embed="rId2"/>
                <a:stretch>
                  <a:fillRect l="-1043" t="-1148" r="-232"/>
                </a:stretch>
              </a:blipFill>
            </p:spPr>
            <p:txBody>
              <a:bodyPr/>
              <a:lstStyle/>
              <a:p>
                <a:r>
                  <a:rPr lang="en-US">
                    <a:noFill/>
                  </a:rPr>
                  <a:t> </a:t>
                </a:r>
              </a:p>
            </p:txBody>
          </p:sp>
        </mc:Fallback>
      </mc:AlternateContent>
    </p:spTree>
    <p:extLst>
      <p:ext uri="{BB962C8B-B14F-4D97-AF65-F5344CB8AC3E}">
        <p14:creationId xmlns:p14="http://schemas.microsoft.com/office/powerpoint/2010/main" val="391477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9F03-56B3-4FB5-B0F4-83C9BBF6D713}"/>
              </a:ext>
            </a:extLst>
          </p:cNvPr>
          <p:cNvSpPr>
            <a:spLocks noGrp="1"/>
          </p:cNvSpPr>
          <p:nvPr>
            <p:ph type="title"/>
          </p:nvPr>
        </p:nvSpPr>
        <p:spPr/>
        <p:txBody>
          <a:bodyPr/>
          <a:lstStyle/>
          <a:p>
            <a:r>
              <a:rPr lang="en-US" dirty="0"/>
              <a:t>ANOTHER HEATMAP</a:t>
            </a:r>
          </a:p>
        </p:txBody>
      </p:sp>
      <p:sp>
        <p:nvSpPr>
          <p:cNvPr id="4" name="Text Placeholder 3">
            <a:extLst>
              <a:ext uri="{FF2B5EF4-FFF2-40B4-BE49-F238E27FC236}">
                <a16:creationId xmlns:a16="http://schemas.microsoft.com/office/drawing/2014/main" id="{F7E49679-BC3C-4DC3-BB18-78E0445D707E}"/>
              </a:ext>
            </a:extLst>
          </p:cNvPr>
          <p:cNvSpPr>
            <a:spLocks noGrp="1"/>
          </p:cNvSpPr>
          <p:nvPr>
            <p:ph type="body" sz="half" idx="2"/>
          </p:nvPr>
        </p:nvSpPr>
        <p:spPr/>
        <p:txBody>
          <a:bodyPr>
            <a:normAutofit fontScale="92500" lnSpcReduction="20000"/>
          </a:bodyPr>
          <a:lstStyle/>
          <a:p>
            <a:r>
              <a:rPr lang="en-US" b="1" dirty="0"/>
              <a:t>Boardwalk stands out as the most profitable spot on the board, despite its high cost. Why?</a:t>
            </a:r>
          </a:p>
          <a:p>
            <a:r>
              <a:rPr lang="en-US" b="1" dirty="0"/>
              <a:t>It is also reachable by Chance.</a:t>
            </a:r>
          </a:p>
        </p:txBody>
      </p:sp>
      <p:pic>
        <p:nvPicPr>
          <p:cNvPr id="10" name="Picture 9" descr="A picture containing square&#10;&#10;Description automatically generated">
            <a:extLst>
              <a:ext uri="{FF2B5EF4-FFF2-40B4-BE49-F238E27FC236}">
                <a16:creationId xmlns:a16="http://schemas.microsoft.com/office/drawing/2014/main" id="{2910BF5D-4318-49A2-99DE-73522D24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767" y="1169352"/>
            <a:ext cx="6279318" cy="3890328"/>
          </a:xfrm>
          <a:prstGeom prst="rect">
            <a:avLst/>
          </a:prstGeom>
        </p:spPr>
      </p:pic>
    </p:spTree>
    <p:extLst>
      <p:ext uri="{BB962C8B-B14F-4D97-AF65-F5344CB8AC3E}">
        <p14:creationId xmlns:p14="http://schemas.microsoft.com/office/powerpoint/2010/main" val="237347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291BF-8D18-44EC-BF11-D62771984828}"/>
              </a:ext>
            </a:extLst>
          </p:cNvPr>
          <p:cNvSpPr>
            <a:spLocks noGrp="1"/>
          </p:cNvSpPr>
          <p:nvPr>
            <p:ph type="title"/>
          </p:nvPr>
        </p:nvSpPr>
        <p:spPr>
          <a:xfrm>
            <a:off x="635000" y="640823"/>
            <a:ext cx="3418659" cy="5583148"/>
          </a:xfrm>
        </p:spPr>
        <p:txBody>
          <a:bodyPr anchor="ctr">
            <a:normAutofit/>
          </a:bodyPr>
          <a:lstStyle/>
          <a:p>
            <a:r>
              <a:rPr lang="en-US" sz="3300"/>
              <a:t>INVESTIGATION OVERVIEW</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BA9C7F"/>
          </a:solidFill>
          <a:ln w="34925">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7DDF8A7-3E65-4675-BDDB-BD2E8F4CBDDD}"/>
              </a:ext>
            </a:extLst>
          </p:cNvPr>
          <p:cNvGraphicFramePr>
            <a:graphicFrameLocks noGrp="1"/>
          </p:cNvGraphicFramePr>
          <p:nvPr>
            <p:ph idx="1"/>
            <p:extLst>
              <p:ext uri="{D42A27DB-BD31-4B8C-83A1-F6EECF244321}">
                <p14:modId xmlns:p14="http://schemas.microsoft.com/office/powerpoint/2010/main" val="402315734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48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72AE9-1555-4DEF-BDEF-2FAA1245A81B}"/>
              </a:ext>
            </a:extLst>
          </p:cNvPr>
          <p:cNvSpPr>
            <a:spLocks noGrp="1"/>
          </p:cNvSpPr>
          <p:nvPr>
            <p:ph type="title"/>
          </p:nvPr>
        </p:nvSpPr>
        <p:spPr>
          <a:xfrm>
            <a:off x="635000" y="634029"/>
            <a:ext cx="10921640" cy="1314698"/>
          </a:xfrm>
        </p:spPr>
        <p:txBody>
          <a:bodyPr anchor="ctr">
            <a:normAutofit/>
          </a:bodyPr>
          <a:lstStyle/>
          <a:p>
            <a:pPr algn="ctr"/>
            <a:r>
              <a:rPr lang="en-US" sz="7200"/>
              <a:t>CHALLENGES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BA9C7F"/>
          </a:solidFill>
          <a:ln w="34925">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B6E4DA08-AB0D-4157-98E7-4354E2B3435F}"/>
              </a:ext>
            </a:extLst>
          </p:cNvPr>
          <p:cNvGraphicFramePr>
            <a:graphicFrameLocks noGrp="1"/>
          </p:cNvGraphicFramePr>
          <p:nvPr>
            <p:ph idx="1"/>
            <p:extLst>
              <p:ext uri="{D42A27DB-BD31-4B8C-83A1-F6EECF244321}">
                <p14:modId xmlns:p14="http://schemas.microsoft.com/office/powerpoint/2010/main" val="3654693429"/>
              </p:ext>
            </p:extLst>
          </p:nvPr>
        </p:nvGraphicFramePr>
        <p:xfrm>
          <a:off x="626876" y="2786810"/>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9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C6AC-CACC-4F98-A7EE-9762FE62CEB6}"/>
              </a:ext>
            </a:extLst>
          </p:cNvPr>
          <p:cNvSpPr>
            <a:spLocks noGrp="1"/>
          </p:cNvSpPr>
          <p:nvPr>
            <p:ph type="title"/>
          </p:nvPr>
        </p:nvSpPr>
        <p:spPr/>
        <p:txBody>
          <a:bodyPr>
            <a:normAutofit fontScale="90000"/>
          </a:bodyPr>
          <a:lstStyle/>
          <a:p>
            <a:r>
              <a:rPr lang="en-US" dirty="0"/>
              <a:t>INTERACTIVE VISUALIZATION VERSIONS</a:t>
            </a:r>
          </a:p>
        </p:txBody>
      </p:sp>
      <p:sp>
        <p:nvSpPr>
          <p:cNvPr id="3" name="Content Placeholder 2">
            <a:extLst>
              <a:ext uri="{FF2B5EF4-FFF2-40B4-BE49-F238E27FC236}">
                <a16:creationId xmlns:a16="http://schemas.microsoft.com/office/drawing/2014/main" id="{566C63DC-8AAA-4B4C-93B5-FC01518BDF8F}"/>
              </a:ext>
            </a:extLst>
          </p:cNvPr>
          <p:cNvSpPr>
            <a:spLocks noGrp="1"/>
          </p:cNvSpPr>
          <p:nvPr>
            <p:ph idx="1"/>
          </p:nvPr>
        </p:nvSpPr>
        <p:spPr/>
        <p:txBody>
          <a:bodyPr/>
          <a:lstStyle/>
          <a:p>
            <a:r>
              <a:rPr lang="en-US" dirty="0">
                <a:hlinkClick r:id="rId2" action="ppaction://hlinkfile"/>
              </a:rPr>
              <a:t>C:\Users\shivs\OneDrive\Documents\ggplotlyHeatmap.html</a:t>
            </a:r>
            <a:endParaRPr lang="en-US" dirty="0"/>
          </a:p>
          <a:p>
            <a:r>
              <a:rPr lang="en-US" dirty="0">
                <a:hlinkClick r:id="rId3" action="ppaction://hlinkfile"/>
              </a:rPr>
              <a:t>C:\Users\shivs\OneDrive\Documents\chord_interactive.html</a:t>
            </a:r>
            <a:endParaRPr lang="en-US" dirty="0"/>
          </a:p>
          <a:p>
            <a:r>
              <a:rPr lang="en-US" dirty="0">
                <a:hlinkClick r:id="rId4" action="ppaction://hlinkfile"/>
              </a:rPr>
              <a:t>C:\Users\shivs\OneDrive\Documents\sankeyChance.html</a:t>
            </a:r>
            <a:endParaRPr lang="en-US" dirty="0"/>
          </a:p>
          <a:p>
            <a:r>
              <a:rPr lang="en-US" dirty="0">
                <a:hlinkClick r:id="rId5" action="ppaction://hlinkfile"/>
              </a:rPr>
              <a:t>C:\Users\shivs\OneDrive\Documents\moneyHeatmap.html</a:t>
            </a:r>
            <a:endParaRPr lang="en-US" dirty="0"/>
          </a:p>
        </p:txBody>
      </p:sp>
    </p:spTree>
    <p:extLst>
      <p:ext uri="{BB962C8B-B14F-4D97-AF65-F5344CB8AC3E}">
        <p14:creationId xmlns:p14="http://schemas.microsoft.com/office/powerpoint/2010/main" val="385407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19B39E-EFEF-49E8-B1F8-02B934595AB1}"/>
              </a:ext>
            </a:extLst>
          </p:cNvPr>
          <p:cNvSpPr>
            <a:spLocks noGrp="1"/>
          </p:cNvSpPr>
          <p:nvPr>
            <p:ph type="title"/>
          </p:nvPr>
        </p:nvSpPr>
        <p:spPr>
          <a:xfrm>
            <a:off x="576072" y="238539"/>
            <a:ext cx="11018520" cy="1434415"/>
          </a:xfrm>
        </p:spPr>
        <p:txBody>
          <a:bodyPr anchor="b">
            <a:normAutofit/>
          </a:bodyPr>
          <a:lstStyle/>
          <a:p>
            <a:r>
              <a:rPr lang="en-US" sz="7200"/>
              <a:t>INTRODUCTION</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BA9C7F"/>
          </a:solidFill>
          <a:ln w="38100" cap="rnd">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FD09D1-42A4-4750-A33E-23795EFCB091}"/>
              </a:ext>
            </a:extLst>
          </p:cNvPr>
          <p:cNvSpPr>
            <a:spLocks noGrp="1"/>
          </p:cNvSpPr>
          <p:nvPr>
            <p:ph idx="1"/>
          </p:nvPr>
        </p:nvSpPr>
        <p:spPr>
          <a:xfrm>
            <a:off x="572493" y="2071316"/>
            <a:ext cx="6713552" cy="4119172"/>
          </a:xfrm>
        </p:spPr>
        <p:txBody>
          <a:bodyPr anchor="t">
            <a:normAutofit/>
          </a:bodyPr>
          <a:lstStyle/>
          <a:p>
            <a:r>
              <a:rPr lang="en-US" sz="2600" b="1" dirty="0"/>
              <a:t>Monopoly is a 2-8 player game with the objective to purchase properties around the board and bankrupt all the other players.</a:t>
            </a:r>
          </a:p>
          <a:p>
            <a:r>
              <a:rPr lang="en-US" sz="2600" b="1" dirty="0"/>
              <a:t>Movements across the board are made using the sum of 2 dice rolls, moving clockwise.</a:t>
            </a:r>
          </a:p>
          <a:p>
            <a:r>
              <a:rPr lang="en-US" sz="2600" b="1" dirty="0"/>
              <a:t>Along with dice rolls, landing on Chance or Community Chest also have the potential to move players.</a:t>
            </a:r>
          </a:p>
          <a:p>
            <a:r>
              <a:rPr lang="en-US" sz="2600" b="1" dirty="0"/>
              <a:t>Given these conditions, is a player’s performance in Monopoly purely dependent on luck or are there caveats to increase the likelihood of winning?</a:t>
            </a:r>
          </a:p>
        </p:txBody>
      </p:sp>
      <p:pic>
        <p:nvPicPr>
          <p:cNvPr id="4" name="Picture Placeholder 11">
            <a:extLst>
              <a:ext uri="{FF2B5EF4-FFF2-40B4-BE49-F238E27FC236}">
                <a16:creationId xmlns:a16="http://schemas.microsoft.com/office/drawing/2014/main" id="{597A64AB-23C6-4D44-8497-55221F7EE1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6670" r="17530" b="-2"/>
          <a:stretch/>
        </p:blipFill>
        <p:spPr>
          <a:xfrm>
            <a:off x="7675658" y="2093976"/>
            <a:ext cx="3941064" cy="4096512"/>
          </a:xfrm>
          <a:prstGeom prst="rect">
            <a:avLst/>
          </a:prstGeom>
        </p:spPr>
      </p:pic>
    </p:spTree>
    <p:extLst>
      <p:ext uri="{BB962C8B-B14F-4D97-AF65-F5344CB8AC3E}">
        <p14:creationId xmlns:p14="http://schemas.microsoft.com/office/powerpoint/2010/main" val="243941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A6C3E-F057-47EA-9054-2274B75AC08B}"/>
              </a:ext>
            </a:extLst>
          </p:cNvPr>
          <p:cNvSpPr>
            <a:spLocks noGrp="1"/>
          </p:cNvSpPr>
          <p:nvPr>
            <p:ph type="title"/>
          </p:nvPr>
        </p:nvSpPr>
        <p:spPr>
          <a:xfrm>
            <a:off x="841248" y="548640"/>
            <a:ext cx="3419540" cy="5431536"/>
          </a:xfrm>
        </p:spPr>
        <p:txBody>
          <a:bodyPr>
            <a:normAutofit/>
          </a:bodyPr>
          <a:lstStyle/>
          <a:p>
            <a:r>
              <a:rPr lang="en-US" sz="5600"/>
              <a:t>DATASET OVERVIEW</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BA9C7F"/>
          </a:solidFill>
          <a:ln w="41275" cap="rnd">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D185F5-64A2-4548-B3E0-98BF444F7A84}"/>
              </a:ext>
            </a:extLst>
          </p:cNvPr>
          <p:cNvSpPr>
            <a:spLocks noGrp="1"/>
          </p:cNvSpPr>
          <p:nvPr>
            <p:ph idx="1"/>
          </p:nvPr>
        </p:nvSpPr>
        <p:spPr>
          <a:xfrm>
            <a:off x="5298595" y="552091"/>
            <a:ext cx="6052158" cy="5431536"/>
          </a:xfrm>
        </p:spPr>
        <p:txBody>
          <a:bodyPr anchor="ctr">
            <a:normAutofit/>
          </a:bodyPr>
          <a:lstStyle/>
          <a:p>
            <a:r>
              <a:rPr lang="en-US" b="1" dirty="0"/>
              <a:t>Data was collected using a computer-run simulation of a single player continuous Monopoly game lasting 60000 turns, with attributes encoding starting space, dice roll etc.</a:t>
            </a:r>
          </a:p>
          <a:p>
            <a:r>
              <a:rPr lang="en-US" b="1" dirty="0"/>
              <a:t>Supplementary datasets provide information on the mechanisms within the game: Buying property, Paying rent, Landing on Chance and Community Chest</a:t>
            </a:r>
          </a:p>
          <a:p>
            <a:r>
              <a:rPr lang="en-US" b="1" dirty="0"/>
              <a:t>Assumptions made for visualizations: The computer algorithm to generate data is unbiased, the data is only used to inform long-term trends in running the game and not specific actions (The observations in the dataset are not independent events).</a:t>
            </a:r>
          </a:p>
          <a:p>
            <a:endParaRPr lang="en-US" b="1" dirty="0"/>
          </a:p>
        </p:txBody>
      </p:sp>
    </p:spTree>
    <p:extLst>
      <p:ext uri="{BB962C8B-B14F-4D97-AF65-F5344CB8AC3E}">
        <p14:creationId xmlns:p14="http://schemas.microsoft.com/office/powerpoint/2010/main" val="73391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46F6A7-0B48-49A7-8E23-3C1F0993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y content container">
            <a:extLst>
              <a:ext uri="{FF2B5EF4-FFF2-40B4-BE49-F238E27FC236}">
                <a16:creationId xmlns:a16="http://schemas.microsoft.com/office/drawing/2014/main" id="{F53AD421-C5C8-4C52-9DD0-6A594F21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564" y="493776"/>
            <a:ext cx="11040872" cy="5722227"/>
          </a:xfrm>
          <a:custGeom>
            <a:avLst/>
            <a:gdLst>
              <a:gd name="connsiteX0" fmla="*/ 0 w 11040872"/>
              <a:gd name="connsiteY0" fmla="*/ 594482 h 5722227"/>
              <a:gd name="connsiteX1" fmla="*/ 594482 w 11040872"/>
              <a:gd name="connsiteY1" fmla="*/ 0 h 5722227"/>
              <a:gd name="connsiteX2" fmla="*/ 1448314 w 11040872"/>
              <a:gd name="connsiteY2" fmla="*/ 0 h 5722227"/>
              <a:gd name="connsiteX3" fmla="*/ 1908070 w 11040872"/>
              <a:gd name="connsiteY3" fmla="*/ 0 h 5722227"/>
              <a:gd name="connsiteX4" fmla="*/ 2564864 w 11040872"/>
              <a:gd name="connsiteY4" fmla="*/ 0 h 5722227"/>
              <a:gd name="connsiteX5" fmla="*/ 3320177 w 11040872"/>
              <a:gd name="connsiteY5" fmla="*/ 0 h 5722227"/>
              <a:gd name="connsiteX6" fmla="*/ 4174009 w 11040872"/>
              <a:gd name="connsiteY6" fmla="*/ 0 h 5722227"/>
              <a:gd name="connsiteX7" fmla="*/ 4929322 w 11040872"/>
              <a:gd name="connsiteY7" fmla="*/ 0 h 5722227"/>
              <a:gd name="connsiteX8" fmla="*/ 5783154 w 11040872"/>
              <a:gd name="connsiteY8" fmla="*/ 0 h 5722227"/>
              <a:gd name="connsiteX9" fmla="*/ 6538466 w 11040872"/>
              <a:gd name="connsiteY9" fmla="*/ 0 h 5722227"/>
              <a:gd name="connsiteX10" fmla="*/ 6998222 w 11040872"/>
              <a:gd name="connsiteY10" fmla="*/ 0 h 5722227"/>
              <a:gd name="connsiteX11" fmla="*/ 7753535 w 11040872"/>
              <a:gd name="connsiteY11" fmla="*/ 0 h 5722227"/>
              <a:gd name="connsiteX12" fmla="*/ 8311810 w 11040872"/>
              <a:gd name="connsiteY12" fmla="*/ 0 h 5722227"/>
              <a:gd name="connsiteX13" fmla="*/ 8771566 w 11040872"/>
              <a:gd name="connsiteY13" fmla="*/ 0 h 5722227"/>
              <a:gd name="connsiteX14" fmla="*/ 9132802 w 11040872"/>
              <a:gd name="connsiteY14" fmla="*/ 0 h 5722227"/>
              <a:gd name="connsiteX15" fmla="*/ 9592558 w 11040872"/>
              <a:gd name="connsiteY15" fmla="*/ 0 h 5722227"/>
              <a:gd name="connsiteX16" fmla="*/ 10446390 w 11040872"/>
              <a:gd name="connsiteY16" fmla="*/ 0 h 5722227"/>
              <a:gd name="connsiteX17" fmla="*/ 11040872 w 11040872"/>
              <a:gd name="connsiteY17" fmla="*/ 594482 h 5722227"/>
              <a:gd name="connsiteX18" fmla="*/ 11040872 w 11040872"/>
              <a:gd name="connsiteY18" fmla="*/ 1332756 h 5722227"/>
              <a:gd name="connsiteX19" fmla="*/ 11040872 w 11040872"/>
              <a:gd name="connsiteY19" fmla="*/ 2071031 h 5722227"/>
              <a:gd name="connsiteX20" fmla="*/ 11040872 w 11040872"/>
              <a:gd name="connsiteY20" fmla="*/ 2627974 h 5722227"/>
              <a:gd name="connsiteX21" fmla="*/ 11040872 w 11040872"/>
              <a:gd name="connsiteY21" fmla="*/ 3366249 h 5722227"/>
              <a:gd name="connsiteX22" fmla="*/ 11040872 w 11040872"/>
              <a:gd name="connsiteY22" fmla="*/ 3923192 h 5722227"/>
              <a:gd name="connsiteX23" fmla="*/ 11040872 w 11040872"/>
              <a:gd name="connsiteY23" fmla="*/ 5127745 h 5722227"/>
              <a:gd name="connsiteX24" fmla="*/ 10446390 w 11040872"/>
              <a:gd name="connsiteY24" fmla="*/ 5722227 h 5722227"/>
              <a:gd name="connsiteX25" fmla="*/ 9986634 w 11040872"/>
              <a:gd name="connsiteY25" fmla="*/ 5722227 h 5722227"/>
              <a:gd name="connsiteX26" fmla="*/ 9132802 w 11040872"/>
              <a:gd name="connsiteY26" fmla="*/ 5722227 h 5722227"/>
              <a:gd name="connsiteX27" fmla="*/ 8771566 w 11040872"/>
              <a:gd name="connsiteY27" fmla="*/ 5722227 h 5722227"/>
              <a:gd name="connsiteX28" fmla="*/ 8114772 w 11040872"/>
              <a:gd name="connsiteY28" fmla="*/ 5722227 h 5722227"/>
              <a:gd name="connsiteX29" fmla="*/ 7556497 w 11040872"/>
              <a:gd name="connsiteY29" fmla="*/ 5722227 h 5722227"/>
              <a:gd name="connsiteX30" fmla="*/ 6998222 w 11040872"/>
              <a:gd name="connsiteY30" fmla="*/ 5722227 h 5722227"/>
              <a:gd name="connsiteX31" fmla="*/ 6439947 w 11040872"/>
              <a:gd name="connsiteY31" fmla="*/ 5722227 h 5722227"/>
              <a:gd name="connsiteX32" fmla="*/ 6078711 w 11040872"/>
              <a:gd name="connsiteY32" fmla="*/ 5722227 h 5722227"/>
              <a:gd name="connsiteX33" fmla="*/ 5224879 w 11040872"/>
              <a:gd name="connsiteY33" fmla="*/ 5722227 h 5722227"/>
              <a:gd name="connsiteX34" fmla="*/ 4371047 w 11040872"/>
              <a:gd name="connsiteY34" fmla="*/ 5722227 h 5722227"/>
              <a:gd name="connsiteX35" fmla="*/ 4009810 w 11040872"/>
              <a:gd name="connsiteY35" fmla="*/ 5722227 h 5722227"/>
              <a:gd name="connsiteX36" fmla="*/ 3550054 w 11040872"/>
              <a:gd name="connsiteY36" fmla="*/ 5722227 h 5722227"/>
              <a:gd name="connsiteX37" fmla="*/ 2893261 w 11040872"/>
              <a:gd name="connsiteY37" fmla="*/ 5722227 h 5722227"/>
              <a:gd name="connsiteX38" fmla="*/ 2137948 w 11040872"/>
              <a:gd name="connsiteY38" fmla="*/ 5722227 h 5722227"/>
              <a:gd name="connsiteX39" fmla="*/ 1579673 w 11040872"/>
              <a:gd name="connsiteY39" fmla="*/ 5722227 h 5722227"/>
              <a:gd name="connsiteX40" fmla="*/ 594482 w 11040872"/>
              <a:gd name="connsiteY40" fmla="*/ 5722227 h 5722227"/>
              <a:gd name="connsiteX41" fmla="*/ 0 w 11040872"/>
              <a:gd name="connsiteY41" fmla="*/ 5127745 h 5722227"/>
              <a:gd name="connsiteX42" fmla="*/ 0 w 11040872"/>
              <a:gd name="connsiteY42" fmla="*/ 4389471 h 5722227"/>
              <a:gd name="connsiteX43" fmla="*/ 0 w 11040872"/>
              <a:gd name="connsiteY43" fmla="*/ 3787194 h 5722227"/>
              <a:gd name="connsiteX44" fmla="*/ 0 w 11040872"/>
              <a:gd name="connsiteY44" fmla="*/ 3139585 h 5722227"/>
              <a:gd name="connsiteX45" fmla="*/ 0 w 11040872"/>
              <a:gd name="connsiteY45" fmla="*/ 2582642 h 5722227"/>
              <a:gd name="connsiteX46" fmla="*/ 0 w 11040872"/>
              <a:gd name="connsiteY46" fmla="*/ 1844367 h 5722227"/>
              <a:gd name="connsiteX47" fmla="*/ 0 w 11040872"/>
              <a:gd name="connsiteY47" fmla="*/ 1332756 h 5722227"/>
              <a:gd name="connsiteX48" fmla="*/ 0 w 11040872"/>
              <a:gd name="connsiteY48" fmla="*/ 594482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040872" h="5722227" fill="none" extrusionOk="0">
                <a:moveTo>
                  <a:pt x="0" y="594482"/>
                </a:moveTo>
                <a:cubicBezTo>
                  <a:pt x="15746" y="210853"/>
                  <a:pt x="238566" y="-49047"/>
                  <a:pt x="594482" y="0"/>
                </a:cubicBezTo>
                <a:cubicBezTo>
                  <a:pt x="794518" y="-29056"/>
                  <a:pt x="1056835" y="31998"/>
                  <a:pt x="1448314" y="0"/>
                </a:cubicBezTo>
                <a:cubicBezTo>
                  <a:pt x="1839793" y="-31998"/>
                  <a:pt x="1717857" y="10568"/>
                  <a:pt x="1908070" y="0"/>
                </a:cubicBezTo>
                <a:cubicBezTo>
                  <a:pt x="2098283" y="-10568"/>
                  <a:pt x="2377757" y="-10377"/>
                  <a:pt x="2564864" y="0"/>
                </a:cubicBezTo>
                <a:cubicBezTo>
                  <a:pt x="2751971" y="10377"/>
                  <a:pt x="3048766" y="25570"/>
                  <a:pt x="3320177" y="0"/>
                </a:cubicBezTo>
                <a:cubicBezTo>
                  <a:pt x="3591588" y="-25570"/>
                  <a:pt x="3890997" y="-35762"/>
                  <a:pt x="4174009" y="0"/>
                </a:cubicBezTo>
                <a:cubicBezTo>
                  <a:pt x="4457021" y="35762"/>
                  <a:pt x="4687341" y="20239"/>
                  <a:pt x="4929322" y="0"/>
                </a:cubicBezTo>
                <a:cubicBezTo>
                  <a:pt x="5171303" y="-20239"/>
                  <a:pt x="5520807" y="-10743"/>
                  <a:pt x="5783154" y="0"/>
                </a:cubicBezTo>
                <a:cubicBezTo>
                  <a:pt x="6045501" y="10743"/>
                  <a:pt x="6171473" y="-14245"/>
                  <a:pt x="6538466" y="0"/>
                </a:cubicBezTo>
                <a:cubicBezTo>
                  <a:pt x="6905459" y="14245"/>
                  <a:pt x="6859386" y="-15798"/>
                  <a:pt x="6998222" y="0"/>
                </a:cubicBezTo>
                <a:cubicBezTo>
                  <a:pt x="7137058" y="15798"/>
                  <a:pt x="7493034" y="17684"/>
                  <a:pt x="7753535" y="0"/>
                </a:cubicBezTo>
                <a:cubicBezTo>
                  <a:pt x="8014036" y="-17684"/>
                  <a:pt x="8093734" y="-5742"/>
                  <a:pt x="8311810" y="0"/>
                </a:cubicBezTo>
                <a:cubicBezTo>
                  <a:pt x="8529886" y="5742"/>
                  <a:pt x="8549001" y="8497"/>
                  <a:pt x="8771566" y="0"/>
                </a:cubicBezTo>
                <a:cubicBezTo>
                  <a:pt x="8994131" y="-8497"/>
                  <a:pt x="8987828" y="-849"/>
                  <a:pt x="9132802" y="0"/>
                </a:cubicBezTo>
                <a:cubicBezTo>
                  <a:pt x="9277776" y="849"/>
                  <a:pt x="9415114" y="-11551"/>
                  <a:pt x="9592558" y="0"/>
                </a:cubicBezTo>
                <a:cubicBezTo>
                  <a:pt x="9770002" y="11551"/>
                  <a:pt x="10181650" y="-41772"/>
                  <a:pt x="10446390" y="0"/>
                </a:cubicBezTo>
                <a:cubicBezTo>
                  <a:pt x="10835046" y="-41554"/>
                  <a:pt x="11056788" y="252696"/>
                  <a:pt x="11040872" y="594482"/>
                </a:cubicBezTo>
                <a:cubicBezTo>
                  <a:pt x="11043504" y="949757"/>
                  <a:pt x="11021866" y="1151453"/>
                  <a:pt x="11040872" y="1332756"/>
                </a:cubicBezTo>
                <a:cubicBezTo>
                  <a:pt x="11059878" y="1514059"/>
                  <a:pt x="11068100" y="1802860"/>
                  <a:pt x="11040872" y="2071031"/>
                </a:cubicBezTo>
                <a:cubicBezTo>
                  <a:pt x="11013644" y="2339203"/>
                  <a:pt x="11032418" y="2442705"/>
                  <a:pt x="11040872" y="2627974"/>
                </a:cubicBezTo>
                <a:cubicBezTo>
                  <a:pt x="11049326" y="2813243"/>
                  <a:pt x="11063609" y="3012513"/>
                  <a:pt x="11040872" y="3366249"/>
                </a:cubicBezTo>
                <a:cubicBezTo>
                  <a:pt x="11018135" y="3719985"/>
                  <a:pt x="11016901" y="3727349"/>
                  <a:pt x="11040872" y="3923192"/>
                </a:cubicBezTo>
                <a:cubicBezTo>
                  <a:pt x="11064843" y="4119035"/>
                  <a:pt x="11006950" y="4790605"/>
                  <a:pt x="11040872" y="5127745"/>
                </a:cubicBezTo>
                <a:cubicBezTo>
                  <a:pt x="11056495" y="5431543"/>
                  <a:pt x="10805033" y="5712114"/>
                  <a:pt x="10446390" y="5722227"/>
                </a:cubicBezTo>
                <a:cubicBezTo>
                  <a:pt x="10354097" y="5715080"/>
                  <a:pt x="10214750" y="5743729"/>
                  <a:pt x="9986634" y="5722227"/>
                </a:cubicBezTo>
                <a:cubicBezTo>
                  <a:pt x="9758518" y="5700725"/>
                  <a:pt x="9314174" y="5689111"/>
                  <a:pt x="9132802" y="5722227"/>
                </a:cubicBezTo>
                <a:cubicBezTo>
                  <a:pt x="8951430" y="5755343"/>
                  <a:pt x="8857182" y="5714580"/>
                  <a:pt x="8771566" y="5722227"/>
                </a:cubicBezTo>
                <a:cubicBezTo>
                  <a:pt x="8685950" y="5729874"/>
                  <a:pt x="8346042" y="5748953"/>
                  <a:pt x="8114772" y="5722227"/>
                </a:cubicBezTo>
                <a:cubicBezTo>
                  <a:pt x="7883502" y="5695501"/>
                  <a:pt x="7746868" y="5746487"/>
                  <a:pt x="7556497" y="5722227"/>
                </a:cubicBezTo>
                <a:cubicBezTo>
                  <a:pt x="7366127" y="5697967"/>
                  <a:pt x="7202924" y="5748709"/>
                  <a:pt x="6998222" y="5722227"/>
                </a:cubicBezTo>
                <a:cubicBezTo>
                  <a:pt x="6793521" y="5695745"/>
                  <a:pt x="6669169" y="5749243"/>
                  <a:pt x="6439947" y="5722227"/>
                </a:cubicBezTo>
                <a:cubicBezTo>
                  <a:pt x="6210725" y="5695211"/>
                  <a:pt x="6188382" y="5721246"/>
                  <a:pt x="6078711" y="5722227"/>
                </a:cubicBezTo>
                <a:cubicBezTo>
                  <a:pt x="5969040" y="5723208"/>
                  <a:pt x="5527862" y="5683728"/>
                  <a:pt x="5224879" y="5722227"/>
                </a:cubicBezTo>
                <a:cubicBezTo>
                  <a:pt x="4921896" y="5760726"/>
                  <a:pt x="4729422" y="5692801"/>
                  <a:pt x="4371047" y="5722227"/>
                </a:cubicBezTo>
                <a:cubicBezTo>
                  <a:pt x="4012672" y="5751653"/>
                  <a:pt x="4105017" y="5723347"/>
                  <a:pt x="4009810" y="5722227"/>
                </a:cubicBezTo>
                <a:cubicBezTo>
                  <a:pt x="3914603" y="5721107"/>
                  <a:pt x="3645009" y="5723324"/>
                  <a:pt x="3550054" y="5722227"/>
                </a:cubicBezTo>
                <a:cubicBezTo>
                  <a:pt x="3455099" y="5721130"/>
                  <a:pt x="3124597" y="5727159"/>
                  <a:pt x="2893261" y="5722227"/>
                </a:cubicBezTo>
                <a:cubicBezTo>
                  <a:pt x="2661925" y="5717295"/>
                  <a:pt x="2343077" y="5701539"/>
                  <a:pt x="2137948" y="5722227"/>
                </a:cubicBezTo>
                <a:cubicBezTo>
                  <a:pt x="1932819" y="5742915"/>
                  <a:pt x="1693233" y="5733214"/>
                  <a:pt x="1579673" y="5722227"/>
                </a:cubicBezTo>
                <a:cubicBezTo>
                  <a:pt x="1466114" y="5711240"/>
                  <a:pt x="1044435" y="5724184"/>
                  <a:pt x="594482" y="5722227"/>
                </a:cubicBezTo>
                <a:cubicBezTo>
                  <a:pt x="328734" y="5686479"/>
                  <a:pt x="-66657" y="5424823"/>
                  <a:pt x="0" y="5127745"/>
                </a:cubicBezTo>
                <a:cubicBezTo>
                  <a:pt x="-35087" y="4972394"/>
                  <a:pt x="-19370" y="4652638"/>
                  <a:pt x="0" y="4389471"/>
                </a:cubicBezTo>
                <a:cubicBezTo>
                  <a:pt x="19370" y="4126304"/>
                  <a:pt x="-21113" y="3933106"/>
                  <a:pt x="0" y="3787194"/>
                </a:cubicBezTo>
                <a:cubicBezTo>
                  <a:pt x="21113" y="3641282"/>
                  <a:pt x="19216" y="3402544"/>
                  <a:pt x="0" y="3139585"/>
                </a:cubicBezTo>
                <a:cubicBezTo>
                  <a:pt x="-19216" y="2876626"/>
                  <a:pt x="-14413" y="2787638"/>
                  <a:pt x="0" y="2582642"/>
                </a:cubicBezTo>
                <a:cubicBezTo>
                  <a:pt x="14413" y="2377646"/>
                  <a:pt x="33464" y="2134599"/>
                  <a:pt x="0" y="1844367"/>
                </a:cubicBezTo>
                <a:cubicBezTo>
                  <a:pt x="-33464" y="1554136"/>
                  <a:pt x="25477" y="1493251"/>
                  <a:pt x="0" y="1332756"/>
                </a:cubicBezTo>
                <a:cubicBezTo>
                  <a:pt x="-25477" y="1172261"/>
                  <a:pt x="17540" y="876667"/>
                  <a:pt x="0" y="594482"/>
                </a:cubicBezTo>
                <a:close/>
              </a:path>
              <a:path w="11040872" h="5722227" stroke="0" extrusionOk="0">
                <a:moveTo>
                  <a:pt x="0" y="594482"/>
                </a:moveTo>
                <a:cubicBezTo>
                  <a:pt x="-37935" y="242760"/>
                  <a:pt x="194077" y="27054"/>
                  <a:pt x="594482" y="0"/>
                </a:cubicBezTo>
                <a:cubicBezTo>
                  <a:pt x="773932" y="-24550"/>
                  <a:pt x="1057890" y="25913"/>
                  <a:pt x="1448314" y="0"/>
                </a:cubicBezTo>
                <a:cubicBezTo>
                  <a:pt x="1838738" y="-25913"/>
                  <a:pt x="1797328" y="9502"/>
                  <a:pt x="2006589" y="0"/>
                </a:cubicBezTo>
                <a:cubicBezTo>
                  <a:pt x="2215851" y="-9502"/>
                  <a:pt x="2305839" y="-2636"/>
                  <a:pt x="2466345" y="0"/>
                </a:cubicBezTo>
                <a:cubicBezTo>
                  <a:pt x="2626851" y="2636"/>
                  <a:pt x="3037147" y="20740"/>
                  <a:pt x="3221657" y="0"/>
                </a:cubicBezTo>
                <a:cubicBezTo>
                  <a:pt x="3406167" y="-20740"/>
                  <a:pt x="3611889" y="-6653"/>
                  <a:pt x="3779932" y="0"/>
                </a:cubicBezTo>
                <a:cubicBezTo>
                  <a:pt x="3947975" y="6653"/>
                  <a:pt x="4422439" y="33567"/>
                  <a:pt x="4633764" y="0"/>
                </a:cubicBezTo>
                <a:cubicBezTo>
                  <a:pt x="4845089" y="-33567"/>
                  <a:pt x="4901367" y="-8717"/>
                  <a:pt x="5093520" y="0"/>
                </a:cubicBezTo>
                <a:cubicBezTo>
                  <a:pt x="5285673" y="8717"/>
                  <a:pt x="5570621" y="653"/>
                  <a:pt x="5947352" y="0"/>
                </a:cubicBezTo>
                <a:cubicBezTo>
                  <a:pt x="6324083" y="-653"/>
                  <a:pt x="6209930" y="13850"/>
                  <a:pt x="6308589" y="0"/>
                </a:cubicBezTo>
                <a:cubicBezTo>
                  <a:pt x="6407248" y="-13850"/>
                  <a:pt x="6752695" y="30990"/>
                  <a:pt x="6965383" y="0"/>
                </a:cubicBezTo>
                <a:cubicBezTo>
                  <a:pt x="7178071" y="-30990"/>
                  <a:pt x="7443480" y="-17327"/>
                  <a:pt x="7622176" y="0"/>
                </a:cubicBezTo>
                <a:cubicBezTo>
                  <a:pt x="7800872" y="17327"/>
                  <a:pt x="7990906" y="27729"/>
                  <a:pt x="8180451" y="0"/>
                </a:cubicBezTo>
                <a:cubicBezTo>
                  <a:pt x="8369996" y="-27729"/>
                  <a:pt x="8845868" y="-13192"/>
                  <a:pt x="9034283" y="0"/>
                </a:cubicBezTo>
                <a:cubicBezTo>
                  <a:pt x="9222698" y="13192"/>
                  <a:pt x="9517603" y="-10499"/>
                  <a:pt x="9888115" y="0"/>
                </a:cubicBezTo>
                <a:cubicBezTo>
                  <a:pt x="10258627" y="10499"/>
                  <a:pt x="10316781" y="14930"/>
                  <a:pt x="10446390" y="0"/>
                </a:cubicBezTo>
                <a:cubicBezTo>
                  <a:pt x="10718440" y="-53019"/>
                  <a:pt x="11013962" y="225931"/>
                  <a:pt x="11040872" y="594482"/>
                </a:cubicBezTo>
                <a:cubicBezTo>
                  <a:pt x="11043451" y="904574"/>
                  <a:pt x="11020776" y="1089158"/>
                  <a:pt x="11040872" y="1287424"/>
                </a:cubicBezTo>
                <a:cubicBezTo>
                  <a:pt x="11060968" y="1485690"/>
                  <a:pt x="11051926" y="1673788"/>
                  <a:pt x="11040872" y="1799035"/>
                </a:cubicBezTo>
                <a:cubicBezTo>
                  <a:pt x="11029818" y="1924282"/>
                  <a:pt x="11054623" y="2135970"/>
                  <a:pt x="11040872" y="2355978"/>
                </a:cubicBezTo>
                <a:cubicBezTo>
                  <a:pt x="11027121" y="2575986"/>
                  <a:pt x="11013030" y="2749477"/>
                  <a:pt x="11040872" y="3094253"/>
                </a:cubicBezTo>
                <a:cubicBezTo>
                  <a:pt x="11068714" y="3439030"/>
                  <a:pt x="11029506" y="3525085"/>
                  <a:pt x="11040872" y="3741862"/>
                </a:cubicBezTo>
                <a:cubicBezTo>
                  <a:pt x="11052238" y="3958639"/>
                  <a:pt x="11021397" y="4116679"/>
                  <a:pt x="11040872" y="4298805"/>
                </a:cubicBezTo>
                <a:cubicBezTo>
                  <a:pt x="11060347" y="4480931"/>
                  <a:pt x="11022539" y="4900124"/>
                  <a:pt x="11040872" y="5127745"/>
                </a:cubicBezTo>
                <a:cubicBezTo>
                  <a:pt x="10974688" y="5452322"/>
                  <a:pt x="10793932" y="5738773"/>
                  <a:pt x="10446390" y="5722227"/>
                </a:cubicBezTo>
                <a:cubicBezTo>
                  <a:pt x="10272062" y="5749271"/>
                  <a:pt x="10063650" y="5719054"/>
                  <a:pt x="9789596" y="5722227"/>
                </a:cubicBezTo>
                <a:cubicBezTo>
                  <a:pt x="9515542" y="5725400"/>
                  <a:pt x="9521222" y="5705365"/>
                  <a:pt x="9329840" y="5722227"/>
                </a:cubicBezTo>
                <a:cubicBezTo>
                  <a:pt x="9138458" y="5739089"/>
                  <a:pt x="8905417" y="5705714"/>
                  <a:pt x="8574527" y="5722227"/>
                </a:cubicBezTo>
                <a:cubicBezTo>
                  <a:pt x="8243637" y="5738740"/>
                  <a:pt x="8277624" y="5741955"/>
                  <a:pt x="8114772" y="5722227"/>
                </a:cubicBezTo>
                <a:cubicBezTo>
                  <a:pt x="7951921" y="5702499"/>
                  <a:pt x="7640420" y="5738357"/>
                  <a:pt x="7359459" y="5722227"/>
                </a:cubicBezTo>
                <a:cubicBezTo>
                  <a:pt x="7078498" y="5706097"/>
                  <a:pt x="7122500" y="5736206"/>
                  <a:pt x="6998222" y="5722227"/>
                </a:cubicBezTo>
                <a:cubicBezTo>
                  <a:pt x="6873944" y="5708248"/>
                  <a:pt x="6584762" y="5737766"/>
                  <a:pt x="6242909" y="5722227"/>
                </a:cubicBezTo>
                <a:cubicBezTo>
                  <a:pt x="5901056" y="5706688"/>
                  <a:pt x="5911118" y="5710812"/>
                  <a:pt x="5783154" y="5722227"/>
                </a:cubicBezTo>
                <a:cubicBezTo>
                  <a:pt x="5655191" y="5733642"/>
                  <a:pt x="5585023" y="5732166"/>
                  <a:pt x="5421917" y="5722227"/>
                </a:cubicBezTo>
                <a:cubicBezTo>
                  <a:pt x="5258811" y="5712288"/>
                  <a:pt x="5178725" y="5705468"/>
                  <a:pt x="4962161" y="5722227"/>
                </a:cubicBezTo>
                <a:cubicBezTo>
                  <a:pt x="4745597" y="5738986"/>
                  <a:pt x="4430318" y="5744224"/>
                  <a:pt x="4206848" y="5722227"/>
                </a:cubicBezTo>
                <a:cubicBezTo>
                  <a:pt x="3983378" y="5700230"/>
                  <a:pt x="3911697" y="5735058"/>
                  <a:pt x="3747093" y="5722227"/>
                </a:cubicBezTo>
                <a:cubicBezTo>
                  <a:pt x="3582489" y="5709396"/>
                  <a:pt x="3545682" y="5704593"/>
                  <a:pt x="3385856" y="5722227"/>
                </a:cubicBezTo>
                <a:cubicBezTo>
                  <a:pt x="3226030" y="5739861"/>
                  <a:pt x="3029507" y="5730116"/>
                  <a:pt x="2926100" y="5722227"/>
                </a:cubicBezTo>
                <a:cubicBezTo>
                  <a:pt x="2822693" y="5714338"/>
                  <a:pt x="2554822" y="5699610"/>
                  <a:pt x="2367825" y="5722227"/>
                </a:cubicBezTo>
                <a:cubicBezTo>
                  <a:pt x="2180829" y="5744844"/>
                  <a:pt x="2002855" y="5738254"/>
                  <a:pt x="1711032" y="5722227"/>
                </a:cubicBezTo>
                <a:cubicBezTo>
                  <a:pt x="1419209" y="5706200"/>
                  <a:pt x="1407274" y="5738383"/>
                  <a:pt x="1251276" y="5722227"/>
                </a:cubicBezTo>
                <a:cubicBezTo>
                  <a:pt x="1095278" y="5706071"/>
                  <a:pt x="872658" y="5717760"/>
                  <a:pt x="594482" y="5722227"/>
                </a:cubicBezTo>
                <a:cubicBezTo>
                  <a:pt x="253293" y="5699246"/>
                  <a:pt x="-22323" y="5466443"/>
                  <a:pt x="0" y="5127745"/>
                </a:cubicBezTo>
                <a:cubicBezTo>
                  <a:pt x="-23138" y="4892853"/>
                  <a:pt x="-21399" y="4758867"/>
                  <a:pt x="0" y="4616134"/>
                </a:cubicBezTo>
                <a:cubicBezTo>
                  <a:pt x="21399" y="4473401"/>
                  <a:pt x="-2392" y="4140718"/>
                  <a:pt x="0" y="4013858"/>
                </a:cubicBezTo>
                <a:cubicBezTo>
                  <a:pt x="2392" y="3886998"/>
                  <a:pt x="-9073" y="3524231"/>
                  <a:pt x="0" y="3320916"/>
                </a:cubicBezTo>
                <a:cubicBezTo>
                  <a:pt x="9073" y="3117601"/>
                  <a:pt x="-20614" y="2922972"/>
                  <a:pt x="0" y="2763972"/>
                </a:cubicBezTo>
                <a:cubicBezTo>
                  <a:pt x="20614" y="2604972"/>
                  <a:pt x="5751" y="2418545"/>
                  <a:pt x="0" y="2116363"/>
                </a:cubicBezTo>
                <a:cubicBezTo>
                  <a:pt x="-5751" y="1814181"/>
                  <a:pt x="-23336" y="1771268"/>
                  <a:pt x="0" y="1604752"/>
                </a:cubicBezTo>
                <a:cubicBezTo>
                  <a:pt x="23336" y="1438236"/>
                  <a:pt x="-35446" y="1063211"/>
                  <a:pt x="0" y="594482"/>
                </a:cubicBezTo>
                <a:close/>
              </a:path>
            </a:pathLst>
          </a:custGeom>
          <a:solidFill>
            <a:srgbClr val="BA9C7F"/>
          </a:solidFill>
          <a:ln w="25400">
            <a:solidFill>
              <a:srgbClr val="BA9C7F"/>
            </a:solidFill>
            <a:round/>
            <a:extLst>
              <a:ext uri="{C807C97D-BFC1-408E-A445-0C87EB9F89A2}">
                <ask:lineSketchStyleProps xmlns:ask="http://schemas.microsoft.com/office/drawing/2018/sketchyshapes" sd="1219033472">
                  <a:prstGeom prst="roundRect">
                    <a:avLst>
                      <a:gd name="adj" fmla="val 103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38C96-0CFF-426E-B18C-A46DB9919D2E}"/>
              </a:ext>
            </a:extLst>
          </p:cNvPr>
          <p:cNvSpPr>
            <a:spLocks noGrp="1"/>
          </p:cNvSpPr>
          <p:nvPr>
            <p:ph type="title"/>
          </p:nvPr>
        </p:nvSpPr>
        <p:spPr>
          <a:xfrm>
            <a:off x="1151467" y="887973"/>
            <a:ext cx="9889067" cy="1325563"/>
          </a:xfrm>
        </p:spPr>
        <p:txBody>
          <a:bodyPr>
            <a:normAutofit/>
          </a:bodyPr>
          <a:lstStyle/>
          <a:p>
            <a:r>
              <a:rPr lang="en-US" sz="6600">
                <a:solidFill>
                  <a:schemeClr val="bg1"/>
                </a:solidFill>
              </a:rPr>
              <a:t>THE FIRST QUESTION</a:t>
            </a:r>
          </a:p>
        </p:txBody>
      </p:sp>
      <p:sp>
        <p:nvSpPr>
          <p:cNvPr id="12" name="Rectangle 6">
            <a:extLst>
              <a:ext uri="{FF2B5EF4-FFF2-40B4-BE49-F238E27FC236}">
                <a16:creationId xmlns:a16="http://schemas.microsoft.com/office/drawing/2014/main" id="{6D7E5B0F-5185-440A-8222-321C1D118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092" y="2325880"/>
            <a:ext cx="9957816" cy="18288"/>
          </a:xfrm>
          <a:custGeom>
            <a:avLst/>
            <a:gdLst>
              <a:gd name="connsiteX0" fmla="*/ 0 w 9957816"/>
              <a:gd name="connsiteY0" fmla="*/ 0 h 18288"/>
              <a:gd name="connsiteX1" fmla="*/ 863011 w 9957816"/>
              <a:gd name="connsiteY1" fmla="*/ 0 h 18288"/>
              <a:gd name="connsiteX2" fmla="*/ 1327709 w 9957816"/>
              <a:gd name="connsiteY2" fmla="*/ 0 h 18288"/>
              <a:gd name="connsiteX3" fmla="*/ 2091141 w 9957816"/>
              <a:gd name="connsiteY3" fmla="*/ 0 h 18288"/>
              <a:gd name="connsiteX4" fmla="*/ 2555839 w 9957816"/>
              <a:gd name="connsiteY4" fmla="*/ 0 h 18288"/>
              <a:gd name="connsiteX5" fmla="*/ 3219694 w 9957816"/>
              <a:gd name="connsiteY5" fmla="*/ 0 h 18288"/>
              <a:gd name="connsiteX6" fmla="*/ 3983126 w 9957816"/>
              <a:gd name="connsiteY6" fmla="*/ 0 h 18288"/>
              <a:gd name="connsiteX7" fmla="*/ 4348246 w 9957816"/>
              <a:gd name="connsiteY7" fmla="*/ 0 h 18288"/>
              <a:gd name="connsiteX8" fmla="*/ 4713366 w 9957816"/>
              <a:gd name="connsiteY8" fmla="*/ 0 h 18288"/>
              <a:gd name="connsiteX9" fmla="*/ 5576377 w 9957816"/>
              <a:gd name="connsiteY9" fmla="*/ 0 h 18288"/>
              <a:gd name="connsiteX10" fmla="*/ 6240231 w 9957816"/>
              <a:gd name="connsiteY10" fmla="*/ 0 h 18288"/>
              <a:gd name="connsiteX11" fmla="*/ 6605351 w 9957816"/>
              <a:gd name="connsiteY11" fmla="*/ 0 h 18288"/>
              <a:gd name="connsiteX12" fmla="*/ 7269206 w 9957816"/>
              <a:gd name="connsiteY12" fmla="*/ 0 h 18288"/>
              <a:gd name="connsiteX13" fmla="*/ 8132216 w 9957816"/>
              <a:gd name="connsiteY13" fmla="*/ 0 h 18288"/>
              <a:gd name="connsiteX14" fmla="*/ 8696493 w 9957816"/>
              <a:gd name="connsiteY14" fmla="*/ 0 h 18288"/>
              <a:gd name="connsiteX15" fmla="*/ 9260769 w 9957816"/>
              <a:gd name="connsiteY15" fmla="*/ 0 h 18288"/>
              <a:gd name="connsiteX16" fmla="*/ 9957816 w 9957816"/>
              <a:gd name="connsiteY16" fmla="*/ 0 h 18288"/>
              <a:gd name="connsiteX17" fmla="*/ 9957816 w 9957816"/>
              <a:gd name="connsiteY17" fmla="*/ 18288 h 18288"/>
              <a:gd name="connsiteX18" fmla="*/ 9293962 w 9957816"/>
              <a:gd name="connsiteY18" fmla="*/ 18288 h 18288"/>
              <a:gd name="connsiteX19" fmla="*/ 8530529 w 9957816"/>
              <a:gd name="connsiteY19" fmla="*/ 18288 h 18288"/>
              <a:gd name="connsiteX20" fmla="*/ 7767096 w 9957816"/>
              <a:gd name="connsiteY20" fmla="*/ 18288 h 18288"/>
              <a:gd name="connsiteX21" fmla="*/ 7302398 w 9957816"/>
              <a:gd name="connsiteY21" fmla="*/ 18288 h 18288"/>
              <a:gd name="connsiteX22" fmla="*/ 6439388 w 9957816"/>
              <a:gd name="connsiteY22" fmla="*/ 18288 h 18288"/>
              <a:gd name="connsiteX23" fmla="*/ 5775533 w 9957816"/>
              <a:gd name="connsiteY23" fmla="*/ 18288 h 18288"/>
              <a:gd name="connsiteX24" fmla="*/ 5410413 w 9957816"/>
              <a:gd name="connsiteY24" fmla="*/ 18288 h 18288"/>
              <a:gd name="connsiteX25" fmla="*/ 4746559 w 9957816"/>
              <a:gd name="connsiteY25" fmla="*/ 18288 h 18288"/>
              <a:gd name="connsiteX26" fmla="*/ 4182283 w 9957816"/>
              <a:gd name="connsiteY26" fmla="*/ 18288 h 18288"/>
              <a:gd name="connsiteX27" fmla="*/ 3618006 w 9957816"/>
              <a:gd name="connsiteY27" fmla="*/ 18288 h 18288"/>
              <a:gd name="connsiteX28" fmla="*/ 3053730 w 9957816"/>
              <a:gd name="connsiteY28" fmla="*/ 18288 h 18288"/>
              <a:gd name="connsiteX29" fmla="*/ 2489454 w 9957816"/>
              <a:gd name="connsiteY29" fmla="*/ 18288 h 18288"/>
              <a:gd name="connsiteX30" fmla="*/ 1726021 w 9957816"/>
              <a:gd name="connsiteY30" fmla="*/ 18288 h 18288"/>
              <a:gd name="connsiteX31" fmla="*/ 1062167 w 9957816"/>
              <a:gd name="connsiteY31" fmla="*/ 18288 h 18288"/>
              <a:gd name="connsiteX32" fmla="*/ 697047 w 9957816"/>
              <a:gd name="connsiteY32" fmla="*/ 18288 h 18288"/>
              <a:gd name="connsiteX33" fmla="*/ 0 w 9957816"/>
              <a:gd name="connsiteY33" fmla="*/ 18288 h 18288"/>
              <a:gd name="connsiteX34" fmla="*/ 0 w 9957816"/>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57816" h="18288" fill="none" extrusionOk="0">
                <a:moveTo>
                  <a:pt x="0" y="0"/>
                </a:moveTo>
                <a:cubicBezTo>
                  <a:pt x="258912" y="4528"/>
                  <a:pt x="602792" y="35413"/>
                  <a:pt x="863011" y="0"/>
                </a:cubicBezTo>
                <a:cubicBezTo>
                  <a:pt x="1123230" y="-35413"/>
                  <a:pt x="1110743" y="8950"/>
                  <a:pt x="1327709" y="0"/>
                </a:cubicBezTo>
                <a:cubicBezTo>
                  <a:pt x="1544675" y="-8950"/>
                  <a:pt x="1720121" y="-30004"/>
                  <a:pt x="2091141" y="0"/>
                </a:cubicBezTo>
                <a:cubicBezTo>
                  <a:pt x="2462161" y="30004"/>
                  <a:pt x="2325710" y="-22120"/>
                  <a:pt x="2555839" y="0"/>
                </a:cubicBezTo>
                <a:cubicBezTo>
                  <a:pt x="2785968" y="22120"/>
                  <a:pt x="2943172" y="14890"/>
                  <a:pt x="3219694" y="0"/>
                </a:cubicBezTo>
                <a:cubicBezTo>
                  <a:pt x="3496216" y="-14890"/>
                  <a:pt x="3789247" y="-1477"/>
                  <a:pt x="3983126" y="0"/>
                </a:cubicBezTo>
                <a:cubicBezTo>
                  <a:pt x="4177005" y="1477"/>
                  <a:pt x="4180112" y="16397"/>
                  <a:pt x="4348246" y="0"/>
                </a:cubicBezTo>
                <a:cubicBezTo>
                  <a:pt x="4516380" y="-16397"/>
                  <a:pt x="4601818" y="4117"/>
                  <a:pt x="4713366" y="0"/>
                </a:cubicBezTo>
                <a:cubicBezTo>
                  <a:pt x="4824914" y="-4117"/>
                  <a:pt x="5400642" y="663"/>
                  <a:pt x="5576377" y="0"/>
                </a:cubicBezTo>
                <a:cubicBezTo>
                  <a:pt x="5752112" y="-663"/>
                  <a:pt x="6036350" y="11452"/>
                  <a:pt x="6240231" y="0"/>
                </a:cubicBezTo>
                <a:cubicBezTo>
                  <a:pt x="6444112" y="-11452"/>
                  <a:pt x="6508667" y="-15154"/>
                  <a:pt x="6605351" y="0"/>
                </a:cubicBezTo>
                <a:cubicBezTo>
                  <a:pt x="6702035" y="15154"/>
                  <a:pt x="7096186" y="19291"/>
                  <a:pt x="7269206" y="0"/>
                </a:cubicBezTo>
                <a:cubicBezTo>
                  <a:pt x="7442227" y="-19291"/>
                  <a:pt x="7802902" y="39720"/>
                  <a:pt x="8132216" y="0"/>
                </a:cubicBezTo>
                <a:cubicBezTo>
                  <a:pt x="8461530" y="-39720"/>
                  <a:pt x="8551221" y="24341"/>
                  <a:pt x="8696493" y="0"/>
                </a:cubicBezTo>
                <a:cubicBezTo>
                  <a:pt x="8841765" y="-24341"/>
                  <a:pt x="9091257" y="15574"/>
                  <a:pt x="9260769" y="0"/>
                </a:cubicBezTo>
                <a:cubicBezTo>
                  <a:pt x="9430281" y="-15574"/>
                  <a:pt x="9809458" y="-15806"/>
                  <a:pt x="9957816" y="0"/>
                </a:cubicBezTo>
                <a:cubicBezTo>
                  <a:pt x="9958154" y="7640"/>
                  <a:pt x="9957366" y="11289"/>
                  <a:pt x="9957816" y="18288"/>
                </a:cubicBezTo>
                <a:cubicBezTo>
                  <a:pt x="9789958" y="23645"/>
                  <a:pt x="9437684" y="-10787"/>
                  <a:pt x="9293962" y="18288"/>
                </a:cubicBezTo>
                <a:cubicBezTo>
                  <a:pt x="9150240" y="47363"/>
                  <a:pt x="8858466" y="6899"/>
                  <a:pt x="8530529" y="18288"/>
                </a:cubicBezTo>
                <a:cubicBezTo>
                  <a:pt x="8202592" y="29677"/>
                  <a:pt x="8042036" y="-12845"/>
                  <a:pt x="7767096" y="18288"/>
                </a:cubicBezTo>
                <a:cubicBezTo>
                  <a:pt x="7492156" y="49421"/>
                  <a:pt x="7464764" y="38557"/>
                  <a:pt x="7302398" y="18288"/>
                </a:cubicBezTo>
                <a:cubicBezTo>
                  <a:pt x="7140032" y="-1981"/>
                  <a:pt x="6674139" y="-20177"/>
                  <a:pt x="6439388" y="18288"/>
                </a:cubicBezTo>
                <a:cubicBezTo>
                  <a:pt x="6204637" y="56753"/>
                  <a:pt x="6044763" y="2398"/>
                  <a:pt x="5775533" y="18288"/>
                </a:cubicBezTo>
                <a:cubicBezTo>
                  <a:pt x="5506303" y="34178"/>
                  <a:pt x="5528640" y="8636"/>
                  <a:pt x="5410413" y="18288"/>
                </a:cubicBezTo>
                <a:cubicBezTo>
                  <a:pt x="5292186" y="27940"/>
                  <a:pt x="4880771" y="-3659"/>
                  <a:pt x="4746559" y="18288"/>
                </a:cubicBezTo>
                <a:cubicBezTo>
                  <a:pt x="4612347" y="40235"/>
                  <a:pt x="4346390" y="46329"/>
                  <a:pt x="4182283" y="18288"/>
                </a:cubicBezTo>
                <a:cubicBezTo>
                  <a:pt x="4018176" y="-9753"/>
                  <a:pt x="3743247" y="40654"/>
                  <a:pt x="3618006" y="18288"/>
                </a:cubicBezTo>
                <a:cubicBezTo>
                  <a:pt x="3492765" y="-4078"/>
                  <a:pt x="3201495" y="15624"/>
                  <a:pt x="3053730" y="18288"/>
                </a:cubicBezTo>
                <a:cubicBezTo>
                  <a:pt x="2905965" y="20952"/>
                  <a:pt x="2770855" y="10382"/>
                  <a:pt x="2489454" y="18288"/>
                </a:cubicBezTo>
                <a:cubicBezTo>
                  <a:pt x="2208053" y="26194"/>
                  <a:pt x="1999579" y="12705"/>
                  <a:pt x="1726021" y="18288"/>
                </a:cubicBezTo>
                <a:cubicBezTo>
                  <a:pt x="1452463" y="23871"/>
                  <a:pt x="1261725" y="2423"/>
                  <a:pt x="1062167" y="18288"/>
                </a:cubicBezTo>
                <a:cubicBezTo>
                  <a:pt x="862609" y="34153"/>
                  <a:pt x="828837" y="34680"/>
                  <a:pt x="697047" y="18288"/>
                </a:cubicBezTo>
                <a:cubicBezTo>
                  <a:pt x="565257" y="1896"/>
                  <a:pt x="290333" y="-12656"/>
                  <a:pt x="0" y="18288"/>
                </a:cubicBezTo>
                <a:cubicBezTo>
                  <a:pt x="-82" y="11708"/>
                  <a:pt x="-178" y="8956"/>
                  <a:pt x="0" y="0"/>
                </a:cubicBezTo>
                <a:close/>
              </a:path>
              <a:path w="9957816" h="18288" stroke="0" extrusionOk="0">
                <a:moveTo>
                  <a:pt x="0" y="0"/>
                </a:moveTo>
                <a:cubicBezTo>
                  <a:pt x="239894" y="-13568"/>
                  <a:pt x="444306" y="20490"/>
                  <a:pt x="564276" y="0"/>
                </a:cubicBezTo>
                <a:cubicBezTo>
                  <a:pt x="684246" y="-20490"/>
                  <a:pt x="829702" y="-16311"/>
                  <a:pt x="929396" y="0"/>
                </a:cubicBezTo>
                <a:cubicBezTo>
                  <a:pt x="1029090" y="16311"/>
                  <a:pt x="1434080" y="4599"/>
                  <a:pt x="1792407" y="0"/>
                </a:cubicBezTo>
                <a:cubicBezTo>
                  <a:pt x="2150734" y="-4599"/>
                  <a:pt x="2230922" y="-3217"/>
                  <a:pt x="2356683" y="0"/>
                </a:cubicBezTo>
                <a:cubicBezTo>
                  <a:pt x="2482444" y="3217"/>
                  <a:pt x="2727176" y="10118"/>
                  <a:pt x="2920959" y="0"/>
                </a:cubicBezTo>
                <a:cubicBezTo>
                  <a:pt x="3114742" y="-10118"/>
                  <a:pt x="3583268" y="6126"/>
                  <a:pt x="3783970" y="0"/>
                </a:cubicBezTo>
                <a:cubicBezTo>
                  <a:pt x="3984672" y="-6126"/>
                  <a:pt x="4119530" y="12121"/>
                  <a:pt x="4248668" y="0"/>
                </a:cubicBezTo>
                <a:cubicBezTo>
                  <a:pt x="4377806" y="-12121"/>
                  <a:pt x="4830370" y="39306"/>
                  <a:pt x="5111679" y="0"/>
                </a:cubicBezTo>
                <a:cubicBezTo>
                  <a:pt x="5392988" y="-39306"/>
                  <a:pt x="5595981" y="-37432"/>
                  <a:pt x="5974690" y="0"/>
                </a:cubicBezTo>
                <a:cubicBezTo>
                  <a:pt x="6353399" y="37432"/>
                  <a:pt x="6382398" y="-32218"/>
                  <a:pt x="6638544" y="0"/>
                </a:cubicBezTo>
                <a:cubicBezTo>
                  <a:pt x="6894690" y="32218"/>
                  <a:pt x="7107197" y="-8479"/>
                  <a:pt x="7501555" y="0"/>
                </a:cubicBezTo>
                <a:cubicBezTo>
                  <a:pt x="7895913" y="8479"/>
                  <a:pt x="7913370" y="-2556"/>
                  <a:pt x="8065831" y="0"/>
                </a:cubicBezTo>
                <a:cubicBezTo>
                  <a:pt x="8218292" y="2556"/>
                  <a:pt x="8391465" y="4509"/>
                  <a:pt x="8630107" y="0"/>
                </a:cubicBezTo>
                <a:cubicBezTo>
                  <a:pt x="8868749" y="-4509"/>
                  <a:pt x="9078381" y="-9348"/>
                  <a:pt x="9393540" y="0"/>
                </a:cubicBezTo>
                <a:cubicBezTo>
                  <a:pt x="9708699" y="9348"/>
                  <a:pt x="9789190" y="-16759"/>
                  <a:pt x="9957816" y="0"/>
                </a:cubicBezTo>
                <a:cubicBezTo>
                  <a:pt x="9957941" y="4395"/>
                  <a:pt x="9957741" y="9776"/>
                  <a:pt x="9957816" y="18288"/>
                </a:cubicBezTo>
                <a:cubicBezTo>
                  <a:pt x="9649812" y="40651"/>
                  <a:pt x="9486007" y="41594"/>
                  <a:pt x="9194383" y="18288"/>
                </a:cubicBezTo>
                <a:cubicBezTo>
                  <a:pt x="8902759" y="-5018"/>
                  <a:pt x="8744094" y="43814"/>
                  <a:pt x="8530529" y="18288"/>
                </a:cubicBezTo>
                <a:cubicBezTo>
                  <a:pt x="8316964" y="-7238"/>
                  <a:pt x="8282371" y="24093"/>
                  <a:pt x="8165409" y="18288"/>
                </a:cubicBezTo>
                <a:cubicBezTo>
                  <a:pt x="8048447" y="12483"/>
                  <a:pt x="7851788" y="12040"/>
                  <a:pt x="7700711" y="18288"/>
                </a:cubicBezTo>
                <a:cubicBezTo>
                  <a:pt x="7549634" y="24536"/>
                  <a:pt x="7127225" y="27915"/>
                  <a:pt x="6837700" y="18288"/>
                </a:cubicBezTo>
                <a:cubicBezTo>
                  <a:pt x="6548175" y="8661"/>
                  <a:pt x="6330711" y="50037"/>
                  <a:pt x="6173846" y="18288"/>
                </a:cubicBezTo>
                <a:cubicBezTo>
                  <a:pt x="6016981" y="-13461"/>
                  <a:pt x="5930031" y="15985"/>
                  <a:pt x="5709148" y="18288"/>
                </a:cubicBezTo>
                <a:cubicBezTo>
                  <a:pt x="5488265" y="20591"/>
                  <a:pt x="5372997" y="43097"/>
                  <a:pt x="5045293" y="18288"/>
                </a:cubicBezTo>
                <a:cubicBezTo>
                  <a:pt x="4717590" y="-6521"/>
                  <a:pt x="4829875" y="6803"/>
                  <a:pt x="4680174" y="18288"/>
                </a:cubicBezTo>
                <a:cubicBezTo>
                  <a:pt x="4530473" y="29773"/>
                  <a:pt x="4441300" y="27030"/>
                  <a:pt x="4315054" y="18288"/>
                </a:cubicBezTo>
                <a:cubicBezTo>
                  <a:pt x="4188808" y="9546"/>
                  <a:pt x="3846162" y="4446"/>
                  <a:pt x="3651199" y="18288"/>
                </a:cubicBezTo>
                <a:cubicBezTo>
                  <a:pt x="3456236" y="32130"/>
                  <a:pt x="3412656" y="-1324"/>
                  <a:pt x="3186501" y="18288"/>
                </a:cubicBezTo>
                <a:cubicBezTo>
                  <a:pt x="2960346" y="37900"/>
                  <a:pt x="2783091" y="19872"/>
                  <a:pt x="2423069" y="18288"/>
                </a:cubicBezTo>
                <a:cubicBezTo>
                  <a:pt x="2063047" y="16704"/>
                  <a:pt x="2066062" y="18692"/>
                  <a:pt x="1958370" y="18288"/>
                </a:cubicBezTo>
                <a:cubicBezTo>
                  <a:pt x="1850678" y="17884"/>
                  <a:pt x="1403255" y="47471"/>
                  <a:pt x="1194938" y="18288"/>
                </a:cubicBezTo>
                <a:cubicBezTo>
                  <a:pt x="986621" y="-10895"/>
                  <a:pt x="986435" y="4670"/>
                  <a:pt x="829818" y="18288"/>
                </a:cubicBezTo>
                <a:cubicBezTo>
                  <a:pt x="673201" y="31906"/>
                  <a:pt x="178831" y="-2639"/>
                  <a:pt x="0" y="18288"/>
                </a:cubicBezTo>
                <a:cubicBezTo>
                  <a:pt x="-504" y="12101"/>
                  <a:pt x="-591" y="7719"/>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910EA5-BAA0-4F92-A771-D109CE4A07F0}"/>
              </a:ext>
            </a:extLst>
          </p:cNvPr>
          <p:cNvSpPr>
            <a:spLocks noGrp="1"/>
          </p:cNvSpPr>
          <p:nvPr>
            <p:ph idx="1"/>
          </p:nvPr>
        </p:nvSpPr>
        <p:spPr>
          <a:xfrm>
            <a:off x="1151467" y="2607733"/>
            <a:ext cx="9889067" cy="3285067"/>
          </a:xfrm>
        </p:spPr>
        <p:txBody>
          <a:bodyPr>
            <a:normAutofit/>
          </a:bodyPr>
          <a:lstStyle/>
          <a:p>
            <a:r>
              <a:rPr lang="en-US" b="1" dirty="0">
                <a:solidFill>
                  <a:schemeClr val="bg1"/>
                </a:solidFill>
              </a:rPr>
              <a:t>Given that I am rolling dice and picking cards, which are random processes, am I equally likely to land on every space?</a:t>
            </a:r>
          </a:p>
          <a:p>
            <a:r>
              <a:rPr lang="en-US" b="1" dirty="0">
                <a:solidFill>
                  <a:schemeClr val="bg1"/>
                </a:solidFill>
              </a:rPr>
              <a:t>Approaching this question: Using the starting space attribute on every observations, we can find the individual frequency of turns in a single board space.</a:t>
            </a:r>
          </a:p>
          <a:p>
            <a:r>
              <a:rPr lang="en-US" b="1" dirty="0">
                <a:solidFill>
                  <a:schemeClr val="bg1"/>
                </a:solidFill>
              </a:rPr>
              <a:t>Specification: 1 Categorical Spatial Variable (Space Name) and 1 Numeric Variable (Frequency)</a:t>
            </a:r>
          </a:p>
          <a:p>
            <a:r>
              <a:rPr lang="en-US" b="1" dirty="0">
                <a:solidFill>
                  <a:schemeClr val="bg1"/>
                </a:solidFill>
              </a:rPr>
              <a:t>Bar charts are an obvious choice, but we would lose the spatial aspect of the board spaces.</a:t>
            </a:r>
          </a:p>
        </p:txBody>
      </p:sp>
    </p:spTree>
    <p:extLst>
      <p:ext uri="{BB962C8B-B14F-4D97-AF65-F5344CB8AC3E}">
        <p14:creationId xmlns:p14="http://schemas.microsoft.com/office/powerpoint/2010/main" val="14453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F72E-9113-4674-8FE4-F935C913D5F1}"/>
              </a:ext>
            </a:extLst>
          </p:cNvPr>
          <p:cNvSpPr>
            <a:spLocks noGrp="1"/>
          </p:cNvSpPr>
          <p:nvPr>
            <p:ph type="title"/>
          </p:nvPr>
        </p:nvSpPr>
        <p:spPr>
          <a:xfrm>
            <a:off x="839787" y="1017429"/>
            <a:ext cx="3932237" cy="1122680"/>
          </a:xfrm>
        </p:spPr>
        <p:txBody>
          <a:bodyPr/>
          <a:lstStyle/>
          <a:p>
            <a:r>
              <a:rPr lang="en-US" dirty="0"/>
              <a:t>HEATMAP</a:t>
            </a:r>
          </a:p>
        </p:txBody>
      </p:sp>
      <p:pic>
        <p:nvPicPr>
          <p:cNvPr id="6" name="Content Placeholder 5" descr="A picture containing timeline&#10;&#10;Description automatically generated">
            <a:extLst>
              <a:ext uri="{FF2B5EF4-FFF2-40B4-BE49-F238E27FC236}">
                <a16:creationId xmlns:a16="http://schemas.microsoft.com/office/drawing/2014/main" id="{563A198E-6DB7-46B3-8BBA-71C2B1F84A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1494" y="1578768"/>
            <a:ext cx="6312011" cy="3899567"/>
          </a:xfrm>
        </p:spPr>
      </p:pic>
      <p:sp>
        <p:nvSpPr>
          <p:cNvPr id="4" name="Text Placeholder 3">
            <a:extLst>
              <a:ext uri="{FF2B5EF4-FFF2-40B4-BE49-F238E27FC236}">
                <a16:creationId xmlns:a16="http://schemas.microsoft.com/office/drawing/2014/main" id="{21054FC5-3EA8-412A-B804-7C959A9FDB37}"/>
              </a:ext>
            </a:extLst>
          </p:cNvPr>
          <p:cNvSpPr>
            <a:spLocks noGrp="1"/>
          </p:cNvSpPr>
          <p:nvPr>
            <p:ph type="body" sz="half" idx="2"/>
          </p:nvPr>
        </p:nvSpPr>
        <p:spPr>
          <a:xfrm>
            <a:off x="839787" y="2052320"/>
            <a:ext cx="3932237" cy="3899567"/>
          </a:xfrm>
        </p:spPr>
        <p:txBody>
          <a:bodyPr/>
          <a:lstStyle/>
          <a:p>
            <a:r>
              <a:rPr lang="en-US" dirty="0"/>
              <a:t>By giving all the spaces x and y coordinates and making the squares in between blank, this heatmap was created to represent the game board. While this is just a picture, the visualization is interactive.</a:t>
            </a:r>
          </a:p>
        </p:txBody>
      </p:sp>
    </p:spTree>
    <p:extLst>
      <p:ext uri="{BB962C8B-B14F-4D97-AF65-F5344CB8AC3E}">
        <p14:creationId xmlns:p14="http://schemas.microsoft.com/office/powerpoint/2010/main" val="82157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BA9C7F"/>
          </a:solidFill>
          <a:ln w="38100" cap="rnd">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F8CEA-2F57-435C-81CC-4DF1D620E7C4}"/>
              </a:ext>
            </a:extLst>
          </p:cNvPr>
          <p:cNvSpPr>
            <a:spLocks noGrp="1"/>
          </p:cNvSpPr>
          <p:nvPr>
            <p:ph type="title"/>
          </p:nvPr>
        </p:nvSpPr>
        <p:spPr>
          <a:xfrm>
            <a:off x="838200" y="365125"/>
            <a:ext cx="10515600" cy="1325563"/>
          </a:xfrm>
        </p:spPr>
        <p:txBody>
          <a:bodyPr>
            <a:normAutofit/>
          </a:bodyPr>
          <a:lstStyle/>
          <a:p>
            <a:pPr>
              <a:lnSpc>
                <a:spcPct val="90000"/>
              </a:lnSpc>
            </a:pPr>
            <a:r>
              <a:rPr lang="en-US" sz="4600" dirty="0"/>
              <a:t>TECHNIQUES, PRICNIPLES,INSIGHTS</a:t>
            </a:r>
          </a:p>
        </p:txBody>
      </p:sp>
      <p:sp>
        <p:nvSpPr>
          <p:cNvPr id="7" name="Content Placeholder 2">
            <a:extLst>
              <a:ext uri="{FF2B5EF4-FFF2-40B4-BE49-F238E27FC236}">
                <a16:creationId xmlns:a16="http://schemas.microsoft.com/office/drawing/2014/main" id="{3CF0A639-844F-4199-8D62-B679ED459293}"/>
              </a:ext>
            </a:extLst>
          </p:cNvPr>
          <p:cNvSpPr>
            <a:spLocks noGrp="1"/>
          </p:cNvSpPr>
          <p:nvPr>
            <p:ph idx="1"/>
          </p:nvPr>
        </p:nvSpPr>
        <p:spPr>
          <a:xfrm>
            <a:off x="838200" y="1929384"/>
            <a:ext cx="10515600" cy="4251960"/>
          </a:xfrm>
        </p:spPr>
        <p:txBody>
          <a:bodyPr>
            <a:normAutofit/>
          </a:bodyPr>
          <a:lstStyle/>
          <a:p>
            <a:r>
              <a:rPr lang="en-US" b="1" dirty="0"/>
              <a:t>I added an interactive cursor feature to the heatmap to show the name of the Space and frequency. </a:t>
            </a:r>
          </a:p>
          <a:p>
            <a:r>
              <a:rPr lang="en-US" b="1" dirty="0"/>
              <a:t>Used red as the color to represent frequency, with a darker shade indicating greater frequency. This uses intensity within color as a method to abstract the frequency attribute.</a:t>
            </a:r>
          </a:p>
          <a:p>
            <a:r>
              <a:rPr lang="en-US" b="1" dirty="0"/>
              <a:t>The visualization task at hand is to locate the most frequent spots and compare two or more spaces, both of which a heatmap allows us to do easily.</a:t>
            </a:r>
          </a:p>
          <a:p>
            <a:r>
              <a:rPr lang="en-US" b="1" dirty="0"/>
              <a:t>Jail is by far the most frequented spot on the board, along with the railroads.</a:t>
            </a:r>
          </a:p>
          <a:p>
            <a:r>
              <a:rPr lang="en-US" b="1" dirty="0"/>
              <a:t>This makes sense because there exist extra paths within the game to lead to these.</a:t>
            </a:r>
          </a:p>
        </p:txBody>
      </p:sp>
    </p:spTree>
    <p:extLst>
      <p:ext uri="{BB962C8B-B14F-4D97-AF65-F5344CB8AC3E}">
        <p14:creationId xmlns:p14="http://schemas.microsoft.com/office/powerpoint/2010/main" val="132298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BA9C7F"/>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CB13F37-A06F-459B-BE8F-688C6C54119C}"/>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MOVING</a:t>
            </a:r>
          </a:p>
        </p:txBody>
      </p:sp>
      <p:sp>
        <p:nvSpPr>
          <p:cNvPr id="3" name="Content Placeholder 2">
            <a:extLst>
              <a:ext uri="{FF2B5EF4-FFF2-40B4-BE49-F238E27FC236}">
                <a16:creationId xmlns:a16="http://schemas.microsoft.com/office/drawing/2014/main" id="{C43A75AE-55E7-462E-8AAB-4D2E966ABE59}"/>
              </a:ext>
            </a:extLst>
          </p:cNvPr>
          <p:cNvSpPr>
            <a:spLocks noGrp="1"/>
          </p:cNvSpPr>
          <p:nvPr>
            <p:ph idx="1"/>
          </p:nvPr>
        </p:nvSpPr>
        <p:spPr>
          <a:xfrm>
            <a:off x="838200" y="2586789"/>
            <a:ext cx="10515600" cy="3590174"/>
          </a:xfrm>
        </p:spPr>
        <p:txBody>
          <a:bodyPr>
            <a:normAutofit/>
          </a:bodyPr>
          <a:lstStyle/>
          <a:p>
            <a:r>
              <a:rPr lang="en-US" b="1" dirty="0"/>
              <a:t>Now that we have established spot frequency, how about individual turns? If I am at a particular spot on the board, where do I land most often?</a:t>
            </a:r>
          </a:p>
          <a:p>
            <a:r>
              <a:rPr lang="en-US" b="1" dirty="0"/>
              <a:t>Intuition is that most of the time we roll the dice and so, there should exist connections to the spaces reachable by a movement of 2 to 12 spaces.</a:t>
            </a:r>
          </a:p>
          <a:p>
            <a:r>
              <a:rPr lang="en-US" b="1" dirty="0"/>
              <a:t>What do we have? Two Categorical Variables (Start and End) encoding an edge, One Numeric Variable (Number of times the connection is made) </a:t>
            </a:r>
          </a:p>
        </p:txBody>
      </p:sp>
    </p:spTree>
    <p:extLst>
      <p:ext uri="{BB962C8B-B14F-4D97-AF65-F5344CB8AC3E}">
        <p14:creationId xmlns:p14="http://schemas.microsoft.com/office/powerpoint/2010/main" val="235639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E38FC-F78C-4395-815F-092AE620CCA4}"/>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dirty="0"/>
              <a:t>CHORD DIAGRAM</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BA9C7F"/>
          </a:solidFill>
          <a:ln w="38100" cap="rnd">
            <a:solidFill>
              <a:srgbClr val="BA9C7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61B41D9-2908-4944-9091-DAC52A30F74B}"/>
              </a:ext>
            </a:extLst>
          </p:cNvPr>
          <p:cNvSpPr>
            <a:spLocks noGrp="1"/>
          </p:cNvSpPr>
          <p:nvPr>
            <p:ph type="body" sz="half" idx="2"/>
          </p:nvPr>
        </p:nvSpPr>
        <p:spPr>
          <a:xfrm>
            <a:off x="640080" y="3004979"/>
            <a:ext cx="4243589" cy="3320668"/>
          </a:xfrm>
        </p:spPr>
        <p:txBody>
          <a:bodyPr vert="horz" lIns="91440" tIns="45720" rIns="91440" bIns="45720" rtlCol="0">
            <a:normAutofit/>
          </a:bodyPr>
          <a:lstStyle/>
          <a:p>
            <a:pPr indent="-228600">
              <a:buFont typeface="Arial" panose="020B0604020202020204" pitchFamily="34" charset="0"/>
              <a:buChar char="•"/>
            </a:pPr>
            <a:r>
              <a:rPr lang="en-US" dirty="0"/>
              <a:t>Each node represents a board space, and the thickness of the connection encodes the frequency of the move.</a:t>
            </a:r>
          </a:p>
          <a:p>
            <a:pPr indent="-228600">
              <a:buFont typeface="Arial" panose="020B0604020202020204" pitchFamily="34" charset="0"/>
              <a:buChar char="•"/>
            </a:pPr>
            <a:r>
              <a:rPr lang="en-US" dirty="0"/>
              <a:t>The most obvious connection is between Go To Jail and Jail.</a:t>
            </a:r>
          </a:p>
        </p:txBody>
      </p:sp>
      <p:pic>
        <p:nvPicPr>
          <p:cNvPr id="6" name="Picture Placeholder 5" descr="Chart, sunburst chart&#10;&#10;Description automatically generated">
            <a:extLst>
              <a:ext uri="{FF2B5EF4-FFF2-40B4-BE49-F238E27FC236}">
                <a16:creationId xmlns:a16="http://schemas.microsoft.com/office/drawing/2014/main" id="{4797AE58-12BB-4C48-9147-2BAD1DCA8B6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8953" r="1910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4607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5CE8-40B0-4A61-9120-EB36328E1139}"/>
              </a:ext>
            </a:extLst>
          </p:cNvPr>
          <p:cNvSpPr>
            <a:spLocks noGrp="1"/>
          </p:cNvSpPr>
          <p:nvPr>
            <p:ph type="title"/>
          </p:nvPr>
        </p:nvSpPr>
        <p:spPr/>
        <p:txBody>
          <a:bodyPr/>
          <a:lstStyle/>
          <a:p>
            <a:r>
              <a:rPr lang="en-US" sz="4800" dirty="0"/>
              <a:t>TECHNIQUES, PRICNIPLES,INSIGHTS</a:t>
            </a:r>
            <a:endParaRPr lang="en-US" dirty="0"/>
          </a:p>
        </p:txBody>
      </p:sp>
      <p:sp>
        <p:nvSpPr>
          <p:cNvPr id="3" name="Content Placeholder 2">
            <a:extLst>
              <a:ext uri="{FF2B5EF4-FFF2-40B4-BE49-F238E27FC236}">
                <a16:creationId xmlns:a16="http://schemas.microsoft.com/office/drawing/2014/main" id="{5D92949F-9D58-4600-AF6A-29FD41A44FCF}"/>
              </a:ext>
            </a:extLst>
          </p:cNvPr>
          <p:cNvSpPr>
            <a:spLocks noGrp="1"/>
          </p:cNvSpPr>
          <p:nvPr>
            <p:ph idx="1"/>
          </p:nvPr>
        </p:nvSpPr>
        <p:spPr/>
        <p:txBody>
          <a:bodyPr/>
          <a:lstStyle/>
          <a:p>
            <a:r>
              <a:rPr lang="en-US" b="1" dirty="0"/>
              <a:t>The chord diagram is also interactive: Bringing a cursor over a connection reveals the directional flow between both nodes.</a:t>
            </a:r>
          </a:p>
          <a:p>
            <a:r>
              <a:rPr lang="en-US" b="1" dirty="0"/>
              <a:t>The nodes are in order of game space index and move clockwise as in the game board, establishing intuition for the user of the visualization. Like in the game board, the Jail and Go to Jail space also diametrically oppose each other in the visualization</a:t>
            </a:r>
          </a:p>
          <a:p>
            <a:r>
              <a:rPr lang="en-US" b="1" dirty="0"/>
              <a:t>The visualization task is to locate whether certain combinations of moves occur significantly more often.</a:t>
            </a:r>
          </a:p>
          <a:p>
            <a:r>
              <a:rPr lang="en-US" b="1" dirty="0"/>
              <a:t>The insight is that beyond the special moves in the game, flows are uniform.</a:t>
            </a:r>
          </a:p>
          <a:p>
            <a:endParaRPr lang="en-US" dirty="0"/>
          </a:p>
        </p:txBody>
      </p:sp>
    </p:spTree>
    <p:extLst>
      <p:ext uri="{BB962C8B-B14F-4D97-AF65-F5344CB8AC3E}">
        <p14:creationId xmlns:p14="http://schemas.microsoft.com/office/powerpoint/2010/main" val="128498932"/>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412D24"/>
      </a:dk2>
      <a:lt2>
        <a:srgbClr val="E2E5E8"/>
      </a:lt2>
      <a:accent1>
        <a:srgbClr val="BA9C7F"/>
      </a:accent1>
      <a:accent2>
        <a:srgbClr val="A8A372"/>
      </a:accent2>
      <a:accent3>
        <a:srgbClr val="99A67E"/>
      </a:accent3>
      <a:accent4>
        <a:srgbClr val="84AD76"/>
      </a:accent4>
      <a:accent5>
        <a:srgbClr val="82AC88"/>
      </a:accent5>
      <a:accent6>
        <a:srgbClr val="77AE96"/>
      </a:accent6>
      <a:hlink>
        <a:srgbClr val="5F84A9"/>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117</TotalTime>
  <Words>1423</Words>
  <Application>Microsoft Office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Cambria Math</vt:lpstr>
      <vt:lpstr>Modern Love</vt:lpstr>
      <vt:lpstr>The Hand</vt:lpstr>
      <vt:lpstr>SketchyVTI</vt:lpstr>
      <vt:lpstr>STRATEGY OR LUCK ?</vt:lpstr>
      <vt:lpstr>INTRODUCTION</vt:lpstr>
      <vt:lpstr>DATASET OVERVIEW</vt:lpstr>
      <vt:lpstr>THE FIRST QUESTION</vt:lpstr>
      <vt:lpstr>HEATMAP</vt:lpstr>
      <vt:lpstr>TECHNIQUES, PRICNIPLES,INSIGHTS</vt:lpstr>
      <vt:lpstr>MOVING</vt:lpstr>
      <vt:lpstr>CHORD DIAGRAM</vt:lpstr>
      <vt:lpstr>TECHNIQUES, PRICNIPLES,INSIGHTS</vt:lpstr>
      <vt:lpstr>PICKING CARDS</vt:lpstr>
      <vt:lpstr>SIMPLE BAR PLOT</vt:lpstr>
      <vt:lpstr>WHERE WILL CHANCE TAKE ME?</vt:lpstr>
      <vt:lpstr>SANKEY DIAGRAM</vt:lpstr>
      <vt:lpstr>THE MILLION DOLLAR QUESTION</vt:lpstr>
      <vt:lpstr>ANOTHER HEATMAP</vt:lpstr>
      <vt:lpstr>INVESTIGATION OVERVIEW</vt:lpstr>
      <vt:lpstr>CHALLENGES</vt:lpstr>
      <vt:lpstr>INTERACTIVE VISUALIZATION VERSIONS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OR LUCK ?</dc:title>
  <dc:creator>shiv.sakthivel@outlook.com</dc:creator>
  <cp:lastModifiedBy>shiv.sakthivel@outlook.com</cp:lastModifiedBy>
  <cp:revision>12</cp:revision>
  <dcterms:created xsi:type="dcterms:W3CDTF">2021-02-25T20:00:41Z</dcterms:created>
  <dcterms:modified xsi:type="dcterms:W3CDTF">2021-02-25T21:58:20Z</dcterms:modified>
</cp:coreProperties>
</file>